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Default Extension="vml" ContentType="application/vnd.openxmlformats-officedocument.vmlDrawing"/>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charts/chart1.xml" ContentType="application/vnd.openxmlformats-officedocument.drawingml.chart+xml"/>
  <Override PartName="/ppt/charts/chart2.xml" ContentType="application/vnd.openxmlformats-officedocument.drawingml.char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Default Extension="png" ContentType="image/png"/>
  <Default Extension="bin" ContentType="application/vnd.openxmlformats-officedocument.oleObject"/>
  <Override PartName="/ppt/notesSlides/notesSlide1.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2"/>
  </p:notesMasterIdLst>
  <p:handoutMasterIdLst>
    <p:handoutMasterId r:id="rId33"/>
  </p:handoutMasterIdLst>
  <p:sldIdLst>
    <p:sldId id="256" r:id="rId2"/>
    <p:sldId id="257" r:id="rId3"/>
    <p:sldId id="258" r:id="rId4"/>
    <p:sldId id="259" r:id="rId5"/>
    <p:sldId id="283" r:id="rId6"/>
    <p:sldId id="284" r:id="rId7"/>
    <p:sldId id="272" r:id="rId8"/>
    <p:sldId id="273" r:id="rId9"/>
    <p:sldId id="274" r:id="rId10"/>
    <p:sldId id="275" r:id="rId11"/>
    <p:sldId id="276" r:id="rId12"/>
    <p:sldId id="277" r:id="rId13"/>
    <p:sldId id="278" r:id="rId14"/>
    <p:sldId id="279" r:id="rId15"/>
    <p:sldId id="260" r:id="rId16"/>
    <p:sldId id="261" r:id="rId17"/>
    <p:sldId id="262" r:id="rId18"/>
    <p:sldId id="280" r:id="rId19"/>
    <p:sldId id="281" r:id="rId20"/>
    <p:sldId id="263" r:id="rId21"/>
    <p:sldId id="285" r:id="rId22"/>
    <p:sldId id="264" r:id="rId23"/>
    <p:sldId id="265" r:id="rId24"/>
    <p:sldId id="266" r:id="rId25"/>
    <p:sldId id="267" r:id="rId26"/>
    <p:sldId id="268" r:id="rId27"/>
    <p:sldId id="269" r:id="rId28"/>
    <p:sldId id="270" r:id="rId29"/>
    <p:sldId id="282" r:id="rId30"/>
    <p:sldId id="271" r:id="rId3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591" autoAdjust="0"/>
    <p:restoredTop sz="94576" autoAdjust="0"/>
  </p:normalViewPr>
  <p:slideViewPr>
    <p:cSldViewPr>
      <p:cViewPr varScale="1">
        <p:scale>
          <a:sx n="70" d="100"/>
          <a:sy n="70" d="100"/>
        </p:scale>
        <p:origin x="-522" y="-10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59" d="100"/>
          <a:sy n="59" d="100"/>
        </p:scale>
        <p:origin x="-2508" y="-78"/>
      </p:cViewPr>
      <p:guideLst>
        <p:guide orient="horz" pos="2880"/>
        <p:guide pos="2160"/>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charts/_rels/chart1.xml.rels><?xml version="1.0" encoding="UTF-8" standalone="yes"?>
<Relationships xmlns="http://schemas.openxmlformats.org/package/2006/relationships"><Relationship Id="rId1" Type="http://schemas.openxmlformats.org/officeDocument/2006/relationships/oleObject" Target="Book1"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Book1"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en-US"/>
  <c:style val="36"/>
  <c:chart>
    <c:title>
      <c:tx>
        <c:rich>
          <a:bodyPr/>
          <a:lstStyle/>
          <a:p>
            <a:pPr>
              <a:defRPr lang="en-IN"/>
            </a:pPr>
            <a:r>
              <a:rPr lang="en-US" dirty="0" smtClean="0"/>
              <a:t>Employee </a:t>
            </a:r>
            <a:r>
              <a:rPr lang="en-US" dirty="0"/>
              <a:t>Head Count</a:t>
            </a:r>
            <a:endParaRPr lang="en-IN" dirty="0"/>
          </a:p>
        </c:rich>
      </c:tx>
      <c:layout/>
    </c:title>
    <c:plotArea>
      <c:layout/>
      <c:barChart>
        <c:barDir val="col"/>
        <c:grouping val="clustered"/>
        <c:ser>
          <c:idx val="0"/>
          <c:order val="0"/>
          <c:dLbls>
            <c:txPr>
              <a:bodyPr/>
              <a:lstStyle/>
              <a:p>
                <a:pPr>
                  <a:defRPr lang="en-IN"/>
                </a:pPr>
                <a:endParaRPr lang="en-US"/>
              </a:p>
            </c:txPr>
            <c:showVal val="1"/>
          </c:dLbls>
          <c:cat>
            <c:strRef>
              <c:f>Sheet1!$C$13:$C$17</c:f>
              <c:strCache>
                <c:ptCount val="5"/>
                <c:pt idx="0">
                  <c:v>2007</c:v>
                </c:pt>
                <c:pt idx="1">
                  <c:v>2008</c:v>
                </c:pt>
                <c:pt idx="2">
                  <c:v>2009</c:v>
                </c:pt>
                <c:pt idx="3">
                  <c:v>2010</c:v>
                </c:pt>
                <c:pt idx="4">
                  <c:v>(expected)2011</c:v>
                </c:pt>
              </c:strCache>
            </c:strRef>
          </c:cat>
          <c:val>
            <c:numRef>
              <c:f>Sheet1!$D$13:$D$17</c:f>
              <c:numCache>
                <c:formatCode>General</c:formatCode>
                <c:ptCount val="5"/>
                <c:pt idx="0">
                  <c:v>3</c:v>
                </c:pt>
                <c:pt idx="1">
                  <c:v>10</c:v>
                </c:pt>
                <c:pt idx="2">
                  <c:v>20</c:v>
                </c:pt>
                <c:pt idx="3">
                  <c:v>76</c:v>
                </c:pt>
                <c:pt idx="4">
                  <c:v>114</c:v>
                </c:pt>
              </c:numCache>
            </c:numRef>
          </c:val>
        </c:ser>
        <c:dLbls>
          <c:showVal val="1"/>
        </c:dLbls>
        <c:axId val="90719360"/>
        <c:axId val="90720896"/>
      </c:barChart>
      <c:catAx>
        <c:axId val="90719360"/>
        <c:scaling>
          <c:orientation val="minMax"/>
        </c:scaling>
        <c:axPos val="b"/>
        <c:majorTickMark val="none"/>
        <c:tickLblPos val="nextTo"/>
        <c:txPr>
          <a:bodyPr/>
          <a:lstStyle/>
          <a:p>
            <a:pPr>
              <a:defRPr lang="en-IN"/>
            </a:pPr>
            <a:endParaRPr lang="en-US"/>
          </a:p>
        </c:txPr>
        <c:crossAx val="90720896"/>
        <c:crosses val="autoZero"/>
        <c:auto val="1"/>
        <c:lblAlgn val="ctr"/>
        <c:lblOffset val="100"/>
      </c:catAx>
      <c:valAx>
        <c:axId val="90720896"/>
        <c:scaling>
          <c:orientation val="minMax"/>
        </c:scaling>
        <c:delete val="1"/>
        <c:axPos val="l"/>
        <c:numFmt formatCode="General" sourceLinked="1"/>
        <c:tickLblPos val="none"/>
        <c:crossAx val="90719360"/>
        <c:crosses val="autoZero"/>
        <c:crossBetween val="between"/>
      </c:valAx>
      <c:spPr>
        <a:ln>
          <a:noFill/>
        </a:ln>
      </c:spPr>
    </c:plotArea>
    <c:plotVisOnly val="1"/>
  </c:chart>
  <c:spPr>
    <a:noFill/>
  </c:spPr>
  <c:externalData r:id="rId1"/>
</c:chartSpace>
</file>

<file path=ppt/charts/chart2.xml><?xml version="1.0" encoding="utf-8"?>
<c:chartSpace xmlns:c="http://schemas.openxmlformats.org/drawingml/2006/chart" xmlns:a="http://schemas.openxmlformats.org/drawingml/2006/main" xmlns:r="http://schemas.openxmlformats.org/officeDocument/2006/relationships">
  <c:date1904 val="1"/>
  <c:lang val="en-US"/>
  <c:style val="20"/>
  <c:chart>
    <c:title>
      <c:tx>
        <c:rich>
          <a:bodyPr/>
          <a:lstStyle/>
          <a:p>
            <a:pPr>
              <a:defRPr lang="en-IN"/>
            </a:pPr>
            <a:r>
              <a:rPr lang="en-IN" dirty="0" smtClean="0"/>
              <a:t>Employee Chart (2010)</a:t>
            </a:r>
            <a:endParaRPr lang="en-IN" dirty="0"/>
          </a:p>
        </c:rich>
      </c:tx>
      <c:layout/>
    </c:title>
    <c:plotArea>
      <c:layout/>
      <c:ofPieChart>
        <c:ofPieType val="pie"/>
        <c:varyColors val="1"/>
        <c:ser>
          <c:idx val="0"/>
          <c:order val="0"/>
          <c:explosion val="25"/>
          <c:dLbls>
            <c:showCatName val="1"/>
            <c:showPercent val="1"/>
          </c:dLbls>
          <c:cat>
            <c:strRef>
              <c:f>Sheet1!$C$4:$C$9</c:f>
              <c:strCache>
                <c:ptCount val="6"/>
                <c:pt idx="0">
                  <c:v>Administration</c:v>
                </c:pt>
                <c:pt idx="1">
                  <c:v>Business Heads</c:v>
                </c:pt>
                <c:pt idx="2">
                  <c:v>Sales &amp; Marketting</c:v>
                </c:pt>
                <c:pt idx="3">
                  <c:v>IT &amp; Telecom Engineers</c:v>
                </c:pt>
                <c:pt idx="4">
                  <c:v>Techinicians</c:v>
                </c:pt>
                <c:pt idx="5">
                  <c:v>Product developers</c:v>
                </c:pt>
              </c:strCache>
            </c:strRef>
          </c:cat>
          <c:val>
            <c:numRef>
              <c:f>Sheet1!$D$4:$D$9</c:f>
              <c:numCache>
                <c:formatCode>General</c:formatCode>
                <c:ptCount val="6"/>
                <c:pt idx="0">
                  <c:v>5</c:v>
                </c:pt>
                <c:pt idx="1">
                  <c:v>2</c:v>
                </c:pt>
                <c:pt idx="2">
                  <c:v>3</c:v>
                </c:pt>
                <c:pt idx="3">
                  <c:v>5</c:v>
                </c:pt>
                <c:pt idx="4">
                  <c:v>40</c:v>
                </c:pt>
                <c:pt idx="5">
                  <c:v>20</c:v>
                </c:pt>
              </c:numCache>
            </c:numRef>
          </c:val>
        </c:ser>
        <c:dLbls>
          <c:showCatName val="1"/>
          <c:showPercent val="1"/>
        </c:dLbls>
        <c:gapWidth val="150"/>
        <c:secondPieSize val="75"/>
        <c:serLines/>
      </c:ofPieChart>
    </c:plotArea>
    <c:plotVisOnly val="1"/>
  </c:chart>
  <c:externalData r:id="rId1"/>
</c:chartSpace>
</file>

<file path=ppt/drawings/_rels/vmlDrawing1.vml.rels><?xml version="1.0" encoding="UTF-8" standalone="yes"?>
<Relationships xmlns="http://schemas.openxmlformats.org/package/2006/relationships"><Relationship Id="rId1" Type="http://schemas.openxmlformats.org/officeDocument/2006/relationships/image" Target="../media/image1.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png"/></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png"/></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21E7767A-30ED-4004-A630-F1A7A1E0C882}" type="datetimeFigureOut">
              <a:rPr lang="en-IN" smtClean="0"/>
              <a:pPr/>
              <a:t>1/9/2011</a:t>
            </a:fld>
            <a:endParaRPr lang="en-IN"/>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IN"/>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3EE70E60-FC34-4943-B2BD-73D25F80A735}" type="slidenum">
              <a:rPr lang="en-IN" smtClean="0"/>
              <a:pPr/>
              <a:t>‹#›</a:t>
            </a:fld>
            <a:endParaRPr lang="en-IN"/>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8AD8E25-A5DF-43A6-9604-4B93D709EEE6}" type="datetimeFigureOut">
              <a:rPr lang="en-IN" smtClean="0"/>
              <a:pPr/>
              <a:t>1/9/2011</a:t>
            </a:fld>
            <a:endParaRPr lang="en-IN"/>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3F551F1-0FBA-41D3-A9CC-CE5275521FBC}" type="slidenum">
              <a:rPr lang="en-IN" smtClean="0"/>
              <a:pPr/>
              <a:t>‹#›</a:t>
            </a:fld>
            <a:endParaRPr lang="en-IN"/>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mtClean="0"/>
              <a:t>   </a:t>
            </a:r>
            <a:endParaRPr lang="en-US" dirty="0"/>
          </a:p>
        </p:txBody>
      </p:sp>
      <p:sp>
        <p:nvSpPr>
          <p:cNvPr id="4" name="Slide Number Placeholder 3"/>
          <p:cNvSpPr>
            <a:spLocks noGrp="1"/>
          </p:cNvSpPr>
          <p:nvPr>
            <p:ph type="sldNum" sz="quarter" idx="10"/>
          </p:nvPr>
        </p:nvSpPr>
        <p:spPr/>
        <p:txBody>
          <a:bodyPr/>
          <a:lstStyle/>
          <a:p>
            <a:fld id="{03F551F1-0FBA-41D3-A9CC-CE5275521FBC}" type="slidenum">
              <a:rPr lang="en-IN" smtClean="0"/>
              <a:pPr/>
              <a:t>30</a:t>
            </a:fld>
            <a:endParaRPr lang="en-IN"/>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Master" Target="../slideMasters/slideMaster1.xml"/><Relationship Id="rId1" Type="http://schemas.openxmlformats.org/officeDocument/2006/relationships/vmlDrawing" Target="../drawings/vmlDrawing1.v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F1A3C7A7-6A49-45C8-88E7-DD6BA9BFEAE0}" type="slidenum">
              <a:rPr lang="en-IN" smtClean="0"/>
              <a:pPr/>
              <a:t>‹#›</a:t>
            </a:fld>
            <a:endParaRPr lang="en-IN"/>
          </a:p>
        </p:txBody>
      </p:sp>
      <p:sp>
        <p:nvSpPr>
          <p:cNvPr id="8" name="Footer Placeholder 4"/>
          <p:cNvSpPr>
            <a:spLocks noGrp="1"/>
          </p:cNvSpPr>
          <p:nvPr>
            <p:ph type="ftr" sz="quarter" idx="3"/>
          </p:nvPr>
        </p:nvSpPr>
        <p:spPr>
          <a:xfrm>
            <a:off x="467544" y="6356350"/>
            <a:ext cx="7776864" cy="365125"/>
          </a:xfrm>
          <a:prstGeom prst="rect">
            <a:avLst/>
          </a:prstGeom>
        </p:spPr>
        <p:txBody>
          <a:bodyPr vert="horz" lIns="91440" tIns="45720" rIns="91440" bIns="45720" rtlCol="0" anchor="ctr">
            <a:scene3d>
              <a:camera prst="orthographicFront"/>
              <a:lightRig rig="threePt" dir="t"/>
            </a:scene3d>
            <a:sp3d contourW="6350" prstMaterial="matte">
              <a:bevelB w="57150" h="38100" prst="artDeco"/>
              <a:contourClr>
                <a:schemeClr val="bg2">
                  <a:lumMod val="25000"/>
                </a:schemeClr>
              </a:contourClr>
            </a:sp3d>
          </a:bodyPr>
          <a:lstStyle>
            <a:lvl1pPr algn="r">
              <a:defRPr sz="1400" i="1">
                <a:solidFill>
                  <a:srgbClr val="002060"/>
                </a:solidFill>
                <a:latin typeface="Andalus" pitchFamily="18" charset="-78"/>
                <a:cs typeface="Andalus" pitchFamily="18" charset="-78"/>
              </a:defRPr>
            </a:lvl1pPr>
          </a:lstStyle>
          <a:p>
            <a:r>
              <a:rPr lang="en-US" dirty="0" smtClean="0"/>
              <a:t>Quality First</a:t>
            </a:r>
            <a:endParaRPr lang="en-IN" dirty="0"/>
          </a:p>
        </p:txBody>
      </p:sp>
      <p:graphicFrame>
        <p:nvGraphicFramePr>
          <p:cNvPr id="3074" name="Object 3"/>
          <p:cNvGraphicFramePr>
            <a:graphicFrameLocks noChangeAspect="1"/>
          </p:cNvGraphicFramePr>
          <p:nvPr/>
        </p:nvGraphicFramePr>
        <p:xfrm>
          <a:off x="6012160" y="188640"/>
          <a:ext cx="2948268" cy="620688"/>
        </p:xfrm>
        <a:graphic>
          <a:graphicData uri="http://schemas.openxmlformats.org/presentationml/2006/ole">
            <p:oleObj spid="_x0000_s3074" r:id="rId3" imgW="3200000" imgH="1142857" progId="">
              <p:embed/>
            </p:oleObj>
          </a:graphicData>
        </a:graphic>
      </p:graphicFrame>
      <p:sp>
        <p:nvSpPr>
          <p:cNvPr id="5" name="TextBox 4"/>
          <p:cNvSpPr txBox="1"/>
          <p:nvPr userDrawn="1"/>
        </p:nvSpPr>
        <p:spPr>
          <a:xfrm>
            <a:off x="467544" y="6381328"/>
            <a:ext cx="3888432" cy="338554"/>
          </a:xfrm>
          <a:prstGeom prst="rect">
            <a:avLst/>
          </a:prstGeom>
          <a:noFill/>
        </p:spPr>
        <p:txBody>
          <a:bodyPr wrap="square" rtlCol="0">
            <a:spAutoFit/>
          </a:bodyPr>
          <a:lstStyle/>
          <a:p>
            <a:r>
              <a:rPr lang="fr-FR" sz="1600" b="0" i="1" u="none" dirty="0" smtClean="0">
                <a:solidFill>
                  <a:schemeClr val="tx1">
                    <a:lumMod val="75000"/>
                    <a:lumOff val="25000"/>
                  </a:schemeClr>
                </a:solidFill>
              </a:rPr>
              <a:t>Info@SaudiLada.com</a:t>
            </a:r>
            <a:endParaRPr lang="en-US" sz="1600" b="0" i="1" u="none" dirty="0" smtClean="0">
              <a:solidFill>
                <a:schemeClr val="tx1">
                  <a:lumMod val="75000"/>
                  <a:lumOff val="25000"/>
                </a:schemeClr>
              </a:solidFill>
            </a:endParaRPr>
          </a:p>
        </p:txBody>
      </p:sp>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60000">
              <a:schemeClr val="bg1"/>
            </a:gs>
            <a:gs pos="77000">
              <a:schemeClr val="accent4">
                <a:lumMod val="40000"/>
                <a:lumOff val="60000"/>
              </a:schemeClr>
            </a:gs>
          </a:gsLst>
          <a:lin ang="5400000" scaled="1"/>
          <a:tileRect/>
        </a:gradFill>
        <a:effectLst/>
      </p:bgPr>
    </p:bg>
    <p:spTree>
      <p:nvGrpSpPr>
        <p:cNvPr id="1" name=""/>
        <p:cNvGrpSpPr/>
        <p:nvPr/>
      </p:nvGrpSpPr>
      <p:grpSpPr>
        <a:xfrm>
          <a:off x="0" y="0"/>
          <a:ext cx="0" cy="0"/>
          <a:chOff x="0" y="0"/>
          <a:chExt cx="0" cy="0"/>
        </a:xfrm>
      </p:grpSpPr>
      <p:sp>
        <p:nvSpPr>
          <p:cNvPr id="5" name="Footer Placeholder 4"/>
          <p:cNvSpPr>
            <a:spLocks noGrp="1"/>
          </p:cNvSpPr>
          <p:nvPr>
            <p:ph type="ftr" sz="quarter" idx="3"/>
          </p:nvPr>
        </p:nvSpPr>
        <p:spPr>
          <a:xfrm>
            <a:off x="467544" y="6356350"/>
            <a:ext cx="7776864" cy="365125"/>
          </a:xfrm>
          <a:prstGeom prst="rect">
            <a:avLst/>
          </a:prstGeom>
        </p:spPr>
        <p:txBody>
          <a:bodyPr vert="horz" lIns="91440" tIns="45720" rIns="91440" bIns="45720" rtlCol="0" anchor="ctr">
            <a:scene3d>
              <a:camera prst="orthographicFront"/>
              <a:lightRig rig="threePt" dir="t"/>
            </a:scene3d>
            <a:sp3d contourW="6350" prstMaterial="matte">
              <a:bevelB w="57150" h="38100" prst="artDeco"/>
              <a:contourClr>
                <a:schemeClr val="bg2">
                  <a:lumMod val="25000"/>
                </a:schemeClr>
              </a:contourClr>
            </a:sp3d>
          </a:bodyPr>
          <a:lstStyle>
            <a:lvl1pPr algn="r">
              <a:defRPr sz="1400" i="1">
                <a:solidFill>
                  <a:srgbClr val="002060"/>
                </a:solidFill>
                <a:latin typeface="Andalus" pitchFamily="18" charset="-78"/>
                <a:cs typeface="Andalus" pitchFamily="18" charset="-78"/>
              </a:defRPr>
            </a:lvl1pPr>
          </a:lstStyle>
          <a:p>
            <a:r>
              <a:rPr lang="en-US" dirty="0" smtClean="0"/>
              <a:t>Quality First</a:t>
            </a:r>
            <a:endParaRPr lang="en-IN" dirty="0"/>
          </a:p>
        </p:txBody>
      </p:sp>
      <p:sp>
        <p:nvSpPr>
          <p:cNvPr id="6" name="Slide Number Placeholder 5"/>
          <p:cNvSpPr>
            <a:spLocks noGrp="1"/>
          </p:cNvSpPr>
          <p:nvPr>
            <p:ph type="sldNum" sz="quarter" idx="4"/>
          </p:nvPr>
        </p:nvSpPr>
        <p:spPr>
          <a:xfrm>
            <a:off x="8316416" y="6356350"/>
            <a:ext cx="370384"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1A3C7A7-6A49-45C8-88E7-DD6BA9BFEAE0}" type="slidenum">
              <a:rPr lang="en-IN" smtClean="0"/>
              <a:pPr/>
              <a:t>‹#›</a:t>
            </a:fld>
            <a:endParaRPr lang="en-IN" dirty="0"/>
          </a:p>
        </p:txBody>
      </p:sp>
    </p:spTree>
  </p:cSld>
  <p:clrMap bg1="lt1" tx1="dk1" bg2="lt2" tx2="dk2" accent1="accent1" accent2="accent2" accent3="accent3" accent4="accent4" accent5="accent5" accent6="accent6" hlink="hlink" folHlink="folHlink"/>
  <p:sldLayoutIdLst>
    <p:sldLayoutId id="2147483649" r:id="rId1"/>
  </p:sldLayoutIdLst>
  <p:hf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1.xml"/><Relationship Id="rId1" Type="http://schemas.openxmlformats.org/officeDocument/2006/relationships/vmlDrawing" Target="../drawings/vmlDrawing2.v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gif"/><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2.gif"/><Relationship Id="rId1" Type="http://schemas.openxmlformats.org/officeDocument/2006/relationships/slideLayout" Target="../slideLayouts/slideLayout1.xml"/><Relationship Id="rId5" Type="http://schemas.openxmlformats.org/officeDocument/2006/relationships/image" Target="../media/image6.jpeg"/><Relationship Id="rId4" Type="http://schemas.openxmlformats.org/officeDocument/2006/relationships/image" Target="../media/image5.jpeg"/></Relationships>
</file>

<file path=ppt/slides/_rels/slide5.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1.xml"/><Relationship Id="rId4" Type="http://schemas.openxmlformats.org/officeDocument/2006/relationships/image" Target="../media/image11.jpeg"/></Relationships>
</file>

<file path=ppt/slides/_rels/slide1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2.gif"/><Relationship Id="rId1" Type="http://schemas.openxmlformats.org/officeDocument/2006/relationships/slideLayout" Target="../slideLayouts/slideLayout1.xml"/><Relationship Id="rId6" Type="http://schemas.openxmlformats.org/officeDocument/2006/relationships/image" Target="../media/image21.jpeg"/><Relationship Id="rId5" Type="http://schemas.openxmlformats.org/officeDocument/2006/relationships/image" Target="../media/image20.jpeg"/><Relationship Id="rId4" Type="http://schemas.openxmlformats.org/officeDocument/2006/relationships/image" Target="../media/image19.jpeg"/></Relationships>
</file>

<file path=ppt/slides/_rels/slide1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gif"/><Relationship Id="rId1" Type="http://schemas.openxmlformats.org/officeDocument/2006/relationships/slideLayout" Target="../slideLayouts/slideLayout1.xml"/><Relationship Id="rId5" Type="http://schemas.openxmlformats.org/officeDocument/2006/relationships/image" Target="../media/image24.jpeg"/><Relationship Id="rId4" Type="http://schemas.openxmlformats.org/officeDocument/2006/relationships/image" Target="../media/image23.jpe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slideLayout" Target="../slideLayouts/slideLayout1.xml"/><Relationship Id="rId1" Type="http://schemas.openxmlformats.org/officeDocument/2006/relationships/vmlDrawing" Target="../drawings/vmlDrawing3.vml"/></Relationships>
</file>

<file path=ppt/slides/_rels/slide19.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slideLayout" Target="../slideLayouts/slideLayout1.xml"/><Relationship Id="rId1" Type="http://schemas.openxmlformats.org/officeDocument/2006/relationships/vmlDrawing" Target="../drawings/vmlDrawing4.vml"/></Relationships>
</file>

<file path=ppt/slides/_rels/slide20.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gif"/><Relationship Id="rId1" Type="http://schemas.openxmlformats.org/officeDocument/2006/relationships/slideLayout" Target="../slideLayouts/slideLayout1.xml"/><Relationship Id="rId5" Type="http://schemas.openxmlformats.org/officeDocument/2006/relationships/image" Target="../media/image29.jpeg"/><Relationship Id="rId4" Type="http://schemas.openxmlformats.org/officeDocument/2006/relationships/image" Target="../media/image28.jpeg"/></Relationships>
</file>

<file path=ppt/slides/_rels/slide21.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emf"/><Relationship Id="rId1" Type="http://schemas.openxmlformats.org/officeDocument/2006/relationships/slideLayout" Target="../slideLayouts/slideLayout1.xml"/><Relationship Id="rId5" Type="http://schemas.openxmlformats.org/officeDocument/2006/relationships/image" Target="../media/image33.jpeg"/><Relationship Id="rId4" Type="http://schemas.openxmlformats.org/officeDocument/2006/relationships/image" Target="../media/image32.png"/></Relationships>
</file>

<file path=ppt/slides/_rels/slide22.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2.gif"/><Relationship Id="rId1" Type="http://schemas.openxmlformats.org/officeDocument/2006/relationships/slideLayout" Target="../slideLayouts/slideLayout1.xml"/><Relationship Id="rId5" Type="http://schemas.openxmlformats.org/officeDocument/2006/relationships/image" Target="../media/image36.jpeg"/><Relationship Id="rId4" Type="http://schemas.openxmlformats.org/officeDocument/2006/relationships/image" Target="../media/image35.jpeg"/></Relationships>
</file>

<file path=ppt/slides/_rels/slide23.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2.gif"/><Relationship Id="rId1" Type="http://schemas.openxmlformats.org/officeDocument/2006/relationships/slideLayout" Target="../slideLayouts/slideLayout1.xml"/><Relationship Id="rId5" Type="http://schemas.openxmlformats.org/officeDocument/2006/relationships/image" Target="../media/image39.jpeg"/><Relationship Id="rId4" Type="http://schemas.openxmlformats.org/officeDocument/2006/relationships/image" Target="../media/image38.jpeg"/></Relationships>
</file>

<file path=ppt/slides/_rels/slide24.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2.gif"/><Relationship Id="rId1" Type="http://schemas.openxmlformats.org/officeDocument/2006/relationships/slideLayout" Target="../slideLayouts/slideLayout1.xml"/><Relationship Id="rId5" Type="http://schemas.openxmlformats.org/officeDocument/2006/relationships/image" Target="../media/image42.jpeg"/><Relationship Id="rId4" Type="http://schemas.openxmlformats.org/officeDocument/2006/relationships/image" Target="../media/image41.jpeg"/></Relationships>
</file>

<file path=ppt/slides/_rels/slide25.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2.gif"/><Relationship Id="rId1" Type="http://schemas.openxmlformats.org/officeDocument/2006/relationships/slideLayout" Target="../slideLayouts/slideLayout1.xml"/><Relationship Id="rId4" Type="http://schemas.openxmlformats.org/officeDocument/2006/relationships/image" Target="../media/image44.gif"/></Relationships>
</file>

<file path=ppt/slides/_rels/slide26.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image" Target="../media/image2.gif"/><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8" Type="http://schemas.openxmlformats.org/officeDocument/2006/relationships/image" Target="../media/image53.jpeg"/><Relationship Id="rId13" Type="http://schemas.openxmlformats.org/officeDocument/2006/relationships/image" Target="../media/image58.jpeg"/><Relationship Id="rId3" Type="http://schemas.openxmlformats.org/officeDocument/2006/relationships/image" Target="../media/image48.gif"/><Relationship Id="rId7" Type="http://schemas.openxmlformats.org/officeDocument/2006/relationships/image" Target="../media/image52.png"/><Relationship Id="rId12" Type="http://schemas.openxmlformats.org/officeDocument/2006/relationships/image" Target="../media/image57.jpeg"/><Relationship Id="rId2" Type="http://schemas.openxmlformats.org/officeDocument/2006/relationships/image" Target="../media/image47.gif"/><Relationship Id="rId1" Type="http://schemas.openxmlformats.org/officeDocument/2006/relationships/slideLayout" Target="../slideLayouts/slideLayout1.xml"/><Relationship Id="rId6" Type="http://schemas.openxmlformats.org/officeDocument/2006/relationships/image" Target="../media/image51.jpeg"/><Relationship Id="rId11" Type="http://schemas.openxmlformats.org/officeDocument/2006/relationships/image" Target="../media/image56.jpeg"/><Relationship Id="rId5" Type="http://schemas.openxmlformats.org/officeDocument/2006/relationships/image" Target="../media/image50.jpeg"/><Relationship Id="rId10" Type="http://schemas.openxmlformats.org/officeDocument/2006/relationships/image" Target="../media/image55.png"/><Relationship Id="rId4" Type="http://schemas.openxmlformats.org/officeDocument/2006/relationships/image" Target="../media/image49.jpeg"/><Relationship Id="rId9" Type="http://schemas.openxmlformats.org/officeDocument/2006/relationships/image" Target="../media/image54.jpeg"/></Relationships>
</file>

<file path=ppt/slides/_rels/slide29.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hyperlink" Target="mailto:waleed@SunShine-sacom"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60.jpeg"/><Relationship Id="rId5" Type="http://schemas.openxmlformats.org/officeDocument/2006/relationships/hyperlink" Target="http://www.iassure.in/" TargetMode="External"/><Relationship Id="rId4" Type="http://schemas.openxmlformats.org/officeDocument/2006/relationships/hyperlink" Target="http://www.saudilada.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F1A3C7A7-6A49-45C8-88E7-DD6BA9BFEAE0}" type="slidenum">
              <a:rPr lang="en-IN" smtClean="0"/>
              <a:pPr/>
              <a:t>1</a:t>
            </a:fld>
            <a:endParaRPr lang="en-IN"/>
          </a:p>
        </p:txBody>
      </p:sp>
      <p:sp>
        <p:nvSpPr>
          <p:cNvPr id="6" name="Footer Placeholder 5"/>
          <p:cNvSpPr>
            <a:spLocks noGrp="1"/>
          </p:cNvSpPr>
          <p:nvPr>
            <p:ph type="ftr" sz="quarter" idx="3"/>
          </p:nvPr>
        </p:nvSpPr>
        <p:spPr/>
        <p:txBody>
          <a:bodyPr/>
          <a:lstStyle/>
          <a:p>
            <a:r>
              <a:rPr lang="en-US" dirty="0" smtClean="0"/>
              <a:t>Quality First</a:t>
            </a:r>
            <a:endParaRPr lang="en-IN" dirty="0"/>
          </a:p>
        </p:txBody>
      </p:sp>
      <p:graphicFrame>
        <p:nvGraphicFramePr>
          <p:cNvPr id="2050" name="Object 3"/>
          <p:cNvGraphicFramePr>
            <a:graphicFrameLocks noChangeAspect="1"/>
          </p:cNvGraphicFramePr>
          <p:nvPr/>
        </p:nvGraphicFramePr>
        <p:xfrm>
          <a:off x="2483768" y="1768315"/>
          <a:ext cx="4464496" cy="940605"/>
        </p:xfrm>
        <a:graphic>
          <a:graphicData uri="http://schemas.openxmlformats.org/presentationml/2006/ole">
            <p:oleObj spid="_x0000_s2050" r:id="rId3" imgW="3200000" imgH="1142857" progId="">
              <p:embed/>
            </p:oleObj>
          </a:graphicData>
        </a:graphic>
      </p:graphicFrame>
      <p:sp>
        <p:nvSpPr>
          <p:cNvPr id="8" name="TextBox 7"/>
          <p:cNvSpPr txBox="1"/>
          <p:nvPr/>
        </p:nvSpPr>
        <p:spPr>
          <a:xfrm>
            <a:off x="1619672" y="2924944"/>
            <a:ext cx="6552728" cy="646331"/>
          </a:xfrm>
          <a:prstGeom prst="rect">
            <a:avLst/>
          </a:prstGeom>
          <a:noFill/>
          <a:effectLst>
            <a:outerShdw blurRad="152400" dist="317500" dir="5400000" sx="90000" sy="-19000" rotWithShape="0">
              <a:prstClr val="black">
                <a:alpha val="15000"/>
              </a:prstClr>
            </a:outerShdw>
          </a:effectLst>
          <a:scene3d>
            <a:camera prst="orthographicFront">
              <a:rot lat="0" lon="900001" rev="0"/>
            </a:camera>
            <a:lightRig rig="threePt" dir="t"/>
          </a:scene3d>
        </p:spPr>
        <p:txBody>
          <a:bodyPr wrap="square" rtlCol="0">
            <a:spAutoFit/>
          </a:bodyPr>
          <a:lstStyle/>
          <a:p>
            <a:pPr algn="ctr"/>
            <a:r>
              <a:rPr lang="en-US" b="1" i="1" dirty="0" smtClean="0"/>
              <a:t>Sunshine For Computer System</a:t>
            </a:r>
          </a:p>
          <a:p>
            <a:pPr algn="ctr"/>
            <a:r>
              <a:rPr lang="en-US" b="1" i="1" dirty="0" smtClean="0"/>
              <a:t>(A Subsidiary for SAUDI LADA Group of companies)</a:t>
            </a:r>
            <a:endParaRPr lang="en-IN" b="1" i="1" dirty="0"/>
          </a:p>
        </p:txBody>
      </p:sp>
      <p:sp>
        <p:nvSpPr>
          <p:cNvPr id="9" name="Rectangle 8"/>
          <p:cNvSpPr/>
          <p:nvPr/>
        </p:nvSpPr>
        <p:spPr>
          <a:xfrm>
            <a:off x="2132078" y="4221088"/>
            <a:ext cx="5104218" cy="923330"/>
          </a:xfrm>
          <a:prstGeom prst="rect">
            <a:avLst/>
          </a:prstGeom>
          <a:noFill/>
        </p:spPr>
        <p:txBody>
          <a:bodyPr wrap="none" lIns="91440" tIns="45720" rIns="91440" bIns="45720">
            <a:spAutoFit/>
          </a:bodyPr>
          <a:lstStyle/>
          <a:p>
            <a:pPr algn="ctr"/>
            <a:r>
              <a:rPr lang="en-US" sz="5400" b="1" cap="none" spc="0" dirty="0" smtClean="0">
                <a:ln w="12700">
                  <a:solidFill>
                    <a:schemeClr val="tx2">
                      <a:satMod val="155000"/>
                    </a:schemeClr>
                  </a:solidFill>
                  <a:prstDash val="solid"/>
                </a:ln>
                <a:solidFill>
                  <a:schemeClr val="accent2">
                    <a:lumMod val="75000"/>
                  </a:schemeClr>
                </a:solidFill>
                <a:effectLst>
                  <a:outerShdw blurRad="41275" dist="20320" dir="1800000" algn="tl" rotWithShape="0">
                    <a:srgbClr val="000000">
                      <a:alpha val="40000"/>
                    </a:srgbClr>
                  </a:outerShdw>
                </a:effectLst>
              </a:rPr>
              <a:t>C</a:t>
            </a:r>
            <a:r>
              <a:rPr lang="en-US" sz="5400" b="1" cap="none" spc="0" dirty="0" smtClean="0">
                <a:ln w="12700">
                  <a:solidFill>
                    <a:schemeClr val="tx2">
                      <a:satMod val="155000"/>
                    </a:schemeClr>
                  </a:solidFill>
                  <a:prstDash val="solid"/>
                </a:ln>
                <a:solidFill>
                  <a:schemeClr val="accent1">
                    <a:lumMod val="75000"/>
                  </a:schemeClr>
                </a:solidFill>
                <a:effectLst>
                  <a:outerShdw blurRad="41275" dist="20320" dir="1800000" algn="tl" rotWithShape="0">
                    <a:srgbClr val="000000">
                      <a:alpha val="40000"/>
                    </a:srgbClr>
                  </a:outerShdw>
                </a:effectLst>
              </a:rPr>
              <a:t>orporate</a:t>
            </a:r>
            <a:r>
              <a:rPr lang="en-US" sz="5400" b="1"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 </a:t>
            </a:r>
            <a:r>
              <a:rPr lang="en-US" sz="5400" b="1" dirty="0">
                <a:ln w="12700">
                  <a:solidFill>
                    <a:schemeClr val="tx2">
                      <a:satMod val="155000"/>
                    </a:schemeClr>
                  </a:solidFill>
                  <a:prstDash val="solid"/>
                </a:ln>
                <a:solidFill>
                  <a:schemeClr val="accent2">
                    <a:lumMod val="75000"/>
                  </a:schemeClr>
                </a:solidFill>
                <a:effectLst>
                  <a:outerShdw blurRad="41275" dist="20320" dir="1800000" algn="tl" rotWithShape="0">
                    <a:srgbClr val="000000">
                      <a:alpha val="40000"/>
                    </a:srgbClr>
                  </a:outerShdw>
                </a:effectLst>
              </a:rPr>
              <a:t>P</a:t>
            </a:r>
            <a:r>
              <a:rPr lang="en-US" sz="5400" b="1" cap="none" spc="0" dirty="0" smtClean="0">
                <a:ln w="12700">
                  <a:solidFill>
                    <a:schemeClr val="tx2">
                      <a:satMod val="155000"/>
                    </a:schemeClr>
                  </a:solidFill>
                  <a:prstDash val="solid"/>
                </a:ln>
                <a:solidFill>
                  <a:schemeClr val="accent1">
                    <a:lumMod val="75000"/>
                  </a:schemeClr>
                </a:solidFill>
                <a:effectLst>
                  <a:outerShdw blurRad="41275" dist="20320" dir="1800000" algn="tl" rotWithShape="0">
                    <a:srgbClr val="000000">
                      <a:alpha val="40000"/>
                    </a:srgbClr>
                  </a:outerShdw>
                </a:effectLst>
              </a:rPr>
              <a:t>rofile</a:t>
            </a:r>
            <a:endParaRPr lang="en-US" sz="5400" b="1" cap="none" spc="0" dirty="0">
              <a:ln w="12700">
                <a:solidFill>
                  <a:schemeClr val="tx2">
                    <a:satMod val="155000"/>
                  </a:schemeClr>
                </a:solidFill>
                <a:prstDash val="solid"/>
              </a:ln>
              <a:solidFill>
                <a:schemeClr val="accent1">
                  <a:lumMod val="75000"/>
                </a:schemeClr>
              </a:solidFill>
              <a:effectLst>
                <a:outerShdw blurRad="41275" dist="20320" dir="1800000" algn="tl" rotWithShape="0">
                  <a:srgbClr val="000000">
                    <a:alpha val="40000"/>
                  </a:srgbClr>
                </a:outerShdw>
              </a:effectLst>
            </a:endParaRPr>
          </a:p>
        </p:txBody>
      </p:sp>
      <p:sp>
        <p:nvSpPr>
          <p:cNvPr id="11" name="Oval 10"/>
          <p:cNvSpPr/>
          <p:nvPr/>
        </p:nvSpPr>
        <p:spPr>
          <a:xfrm>
            <a:off x="5292080" y="0"/>
            <a:ext cx="3707904" cy="980728"/>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2" name="TextBox 11"/>
          <p:cNvSpPr txBox="1"/>
          <p:nvPr/>
        </p:nvSpPr>
        <p:spPr>
          <a:xfrm>
            <a:off x="3131840" y="6381328"/>
            <a:ext cx="3528392" cy="338554"/>
          </a:xfrm>
          <a:prstGeom prst="rect">
            <a:avLst/>
          </a:prstGeom>
          <a:noFill/>
        </p:spPr>
        <p:txBody>
          <a:bodyPr wrap="square" rtlCol="0">
            <a:spAutoFit/>
          </a:bodyPr>
          <a:lstStyle/>
          <a:p>
            <a:r>
              <a:rPr lang="en-US" sz="1600" i="1" dirty="0" smtClean="0">
                <a:solidFill>
                  <a:schemeClr val="bg2">
                    <a:lumMod val="25000"/>
                  </a:schemeClr>
                </a:solidFill>
              </a:rPr>
              <a:t>Confidential               Year 2010-2011</a:t>
            </a:r>
            <a:endParaRPr lang="en-IN" sz="1600" i="1" dirty="0">
              <a:solidFill>
                <a:schemeClr val="bg2">
                  <a:lumMod val="25000"/>
                </a:schemeClr>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F1A3C7A7-6A49-45C8-88E7-DD6BA9BFEAE0}" type="slidenum">
              <a:rPr lang="en-IN" smtClean="0"/>
              <a:pPr/>
              <a:t>2</a:t>
            </a:fld>
            <a:endParaRPr lang="en-IN"/>
          </a:p>
        </p:txBody>
      </p:sp>
      <p:sp>
        <p:nvSpPr>
          <p:cNvPr id="3" name="Footer Placeholder 2"/>
          <p:cNvSpPr>
            <a:spLocks noGrp="1"/>
          </p:cNvSpPr>
          <p:nvPr>
            <p:ph type="ftr" sz="quarter" idx="3"/>
          </p:nvPr>
        </p:nvSpPr>
        <p:spPr/>
        <p:txBody>
          <a:bodyPr/>
          <a:lstStyle/>
          <a:p>
            <a:r>
              <a:rPr lang="en-US" smtClean="0"/>
              <a:t>Quality First</a:t>
            </a:r>
            <a:endParaRPr lang="en-IN" dirty="0"/>
          </a:p>
        </p:txBody>
      </p:sp>
      <p:sp>
        <p:nvSpPr>
          <p:cNvPr id="5" name="TextBox 4"/>
          <p:cNvSpPr txBox="1"/>
          <p:nvPr/>
        </p:nvSpPr>
        <p:spPr>
          <a:xfrm>
            <a:off x="3275856" y="1884888"/>
            <a:ext cx="5472608" cy="3416320"/>
          </a:xfrm>
          <a:prstGeom prst="rect">
            <a:avLst/>
          </a:prstGeom>
          <a:noFill/>
        </p:spPr>
        <p:txBody>
          <a:bodyPr wrap="square" rtlCol="0">
            <a:spAutoFit/>
          </a:bodyPr>
          <a:lstStyle/>
          <a:p>
            <a:pPr>
              <a:buBlip>
                <a:blip r:embed="rId2"/>
              </a:buBlip>
            </a:pPr>
            <a:r>
              <a:rPr lang="en-US" dirty="0" smtClean="0"/>
              <a:t>Subsidiary of Saudi Lada Group of Companies</a:t>
            </a:r>
          </a:p>
          <a:p>
            <a:pPr>
              <a:buBlip>
                <a:blip r:embed="rId2"/>
              </a:buBlip>
            </a:pPr>
            <a:r>
              <a:rPr lang="en-US" dirty="0" smtClean="0"/>
              <a:t>Established in 2007</a:t>
            </a:r>
          </a:p>
          <a:p>
            <a:pPr>
              <a:buBlip>
                <a:blip r:embed="rId2"/>
              </a:buBlip>
            </a:pPr>
            <a:r>
              <a:rPr lang="en-US" dirty="0" smtClean="0"/>
              <a:t>HQ in Riyadh, Saudi Arabia</a:t>
            </a:r>
          </a:p>
          <a:p>
            <a:pPr>
              <a:buBlip>
                <a:blip r:embed="rId2"/>
              </a:buBlip>
            </a:pPr>
            <a:r>
              <a:rPr lang="en-US" dirty="0" smtClean="0"/>
              <a:t>Class 1 Contractor</a:t>
            </a:r>
          </a:p>
          <a:p>
            <a:pPr>
              <a:buBlip>
                <a:blip r:embed="rId2"/>
              </a:buBlip>
            </a:pPr>
            <a:r>
              <a:rPr lang="en-US" dirty="0" smtClean="0"/>
              <a:t>Among the fasted growing companies in the Kingdom of Saudi Arabia</a:t>
            </a:r>
          </a:p>
          <a:p>
            <a:pPr>
              <a:buBlip>
                <a:blip r:embed="rId2"/>
              </a:buBlip>
            </a:pPr>
            <a:r>
              <a:rPr lang="en-US" dirty="0" smtClean="0"/>
              <a:t>Quality Products &amp; Professional Services</a:t>
            </a:r>
          </a:p>
          <a:p>
            <a:pPr>
              <a:buBlip>
                <a:blip r:embed="rId2"/>
              </a:buBlip>
            </a:pPr>
            <a:r>
              <a:rPr lang="en-US" dirty="0" smtClean="0"/>
              <a:t>Excellent Project Management</a:t>
            </a:r>
          </a:p>
          <a:p>
            <a:pPr>
              <a:buBlip>
                <a:blip r:embed="rId2"/>
              </a:buBlip>
            </a:pPr>
            <a:r>
              <a:rPr lang="en-US" dirty="0" smtClean="0"/>
              <a:t>Main offices in Medina, Al khobar and many operational offices</a:t>
            </a:r>
          </a:p>
          <a:p>
            <a:pPr>
              <a:buBlip>
                <a:blip r:embed="rId2"/>
              </a:buBlip>
            </a:pPr>
            <a:r>
              <a:rPr lang="en-US" dirty="0" smtClean="0"/>
              <a:t>Global presences with many technology partners around the globe</a:t>
            </a:r>
            <a:endParaRPr lang="en-IN" dirty="0"/>
          </a:p>
        </p:txBody>
      </p:sp>
      <p:sp>
        <p:nvSpPr>
          <p:cNvPr id="6" name="TextBox 5"/>
          <p:cNvSpPr txBox="1"/>
          <p:nvPr/>
        </p:nvSpPr>
        <p:spPr>
          <a:xfrm>
            <a:off x="611560" y="908720"/>
            <a:ext cx="5832648" cy="461665"/>
          </a:xfrm>
          <a:prstGeom prst="rect">
            <a:avLst/>
          </a:prstGeom>
          <a:noFill/>
        </p:spPr>
        <p:txBody>
          <a:bodyPr wrap="square" rtlCol="0">
            <a:spAutoFit/>
          </a:bodyPr>
          <a:lstStyle/>
          <a:p>
            <a:r>
              <a:rPr lang="en-US" sz="2400" b="1" cap="small" dirty="0">
                <a:solidFill>
                  <a:schemeClr val="accent2">
                    <a:lumMod val="75000"/>
                  </a:schemeClr>
                </a:solidFill>
              </a:rPr>
              <a:t>I</a:t>
            </a:r>
            <a:r>
              <a:rPr lang="en-US" sz="2400" cap="small" dirty="0">
                <a:solidFill>
                  <a:srgbClr val="002060"/>
                </a:solidFill>
              </a:rPr>
              <a:t>ntroduction – </a:t>
            </a:r>
            <a:r>
              <a:rPr lang="en-US" sz="2400" b="1" cap="small" dirty="0">
                <a:solidFill>
                  <a:schemeClr val="accent2">
                    <a:lumMod val="75000"/>
                  </a:schemeClr>
                </a:solidFill>
              </a:rPr>
              <a:t>S</a:t>
            </a:r>
            <a:r>
              <a:rPr lang="en-US" sz="2400" cap="small" dirty="0">
                <a:solidFill>
                  <a:srgbClr val="002060"/>
                </a:solidFill>
              </a:rPr>
              <a:t>unshine </a:t>
            </a:r>
            <a:r>
              <a:rPr lang="en-US" sz="2400" b="1" cap="small" dirty="0" smtClean="0">
                <a:solidFill>
                  <a:schemeClr val="accent2">
                    <a:lumMod val="75000"/>
                  </a:schemeClr>
                </a:solidFill>
              </a:rPr>
              <a:t>F</a:t>
            </a:r>
            <a:r>
              <a:rPr lang="en-US" sz="2400" cap="small" dirty="0" smtClean="0">
                <a:solidFill>
                  <a:srgbClr val="002060"/>
                </a:solidFill>
              </a:rPr>
              <a:t>or </a:t>
            </a:r>
            <a:r>
              <a:rPr lang="en-US" sz="2400" b="1" cap="small" dirty="0">
                <a:solidFill>
                  <a:schemeClr val="accent2">
                    <a:lumMod val="75000"/>
                  </a:schemeClr>
                </a:solidFill>
              </a:rPr>
              <a:t>C</a:t>
            </a:r>
            <a:r>
              <a:rPr lang="en-US" sz="2400" cap="small" dirty="0">
                <a:solidFill>
                  <a:srgbClr val="002060"/>
                </a:solidFill>
              </a:rPr>
              <a:t>omputer </a:t>
            </a:r>
            <a:r>
              <a:rPr lang="en-US" sz="2400" b="1" cap="small" dirty="0">
                <a:solidFill>
                  <a:schemeClr val="accent2">
                    <a:lumMod val="75000"/>
                  </a:schemeClr>
                </a:solidFill>
              </a:rPr>
              <a:t>S</a:t>
            </a:r>
            <a:r>
              <a:rPr lang="en-US" sz="2400" cap="small" dirty="0">
                <a:solidFill>
                  <a:srgbClr val="002060"/>
                </a:solidFill>
              </a:rPr>
              <a:t>ystem</a:t>
            </a:r>
            <a:endParaRPr lang="en-IN" sz="2400" cap="small" dirty="0">
              <a:solidFill>
                <a:srgbClr val="002060"/>
              </a:solidFill>
            </a:endParaRPr>
          </a:p>
        </p:txBody>
      </p:sp>
      <p:pic>
        <p:nvPicPr>
          <p:cNvPr id="20482" name="Picture 2" descr="http://t2.gstatic.com/images?q=tbn:ANd9GcTnNelOJDyuYkPRHRrjfpU_H3OqA4VWz4uuJ1WWPRh5F4l6PeA&amp;t=1&amp;usg=__0i3ezKpEUh_UhYX8DArlrZaShqM="/>
          <p:cNvPicPr>
            <a:picLocks noChangeAspect="1" noChangeArrowheads="1"/>
          </p:cNvPicPr>
          <p:nvPr/>
        </p:nvPicPr>
        <p:blipFill>
          <a:blip r:embed="rId3" cstate="print"/>
          <a:srcRect/>
          <a:stretch>
            <a:fillRect/>
          </a:stretch>
        </p:blipFill>
        <p:spPr bwMode="auto">
          <a:xfrm>
            <a:off x="611560" y="1988840"/>
            <a:ext cx="2524125" cy="3312368"/>
          </a:xfrm>
          <a:prstGeom prst="rect">
            <a:avLst/>
          </a:prstGeom>
          <a:noFill/>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F1A3C7A7-6A49-45C8-88E7-DD6BA9BFEAE0}" type="slidenum">
              <a:rPr lang="en-IN" smtClean="0"/>
              <a:pPr/>
              <a:t>3</a:t>
            </a:fld>
            <a:endParaRPr lang="en-IN"/>
          </a:p>
        </p:txBody>
      </p:sp>
      <p:sp>
        <p:nvSpPr>
          <p:cNvPr id="3" name="Footer Placeholder 2"/>
          <p:cNvSpPr>
            <a:spLocks noGrp="1"/>
          </p:cNvSpPr>
          <p:nvPr>
            <p:ph type="ftr" sz="quarter" idx="3"/>
          </p:nvPr>
        </p:nvSpPr>
        <p:spPr/>
        <p:txBody>
          <a:bodyPr/>
          <a:lstStyle/>
          <a:p>
            <a:r>
              <a:rPr lang="en-US" dirty="0" smtClean="0"/>
              <a:t>Quality First</a:t>
            </a:r>
            <a:endParaRPr lang="en-IN" dirty="0"/>
          </a:p>
        </p:txBody>
      </p:sp>
      <p:sp>
        <p:nvSpPr>
          <p:cNvPr id="5" name="TextBox 4"/>
          <p:cNvSpPr txBox="1"/>
          <p:nvPr/>
        </p:nvSpPr>
        <p:spPr>
          <a:xfrm>
            <a:off x="611560" y="908720"/>
            <a:ext cx="5832648" cy="461665"/>
          </a:xfrm>
          <a:prstGeom prst="rect">
            <a:avLst/>
          </a:prstGeom>
          <a:noFill/>
        </p:spPr>
        <p:txBody>
          <a:bodyPr wrap="square" rtlCol="0">
            <a:spAutoFit/>
          </a:bodyPr>
          <a:lstStyle/>
          <a:p>
            <a:r>
              <a:rPr lang="en-US" sz="2400" b="1" cap="small" dirty="0" smtClean="0">
                <a:solidFill>
                  <a:schemeClr val="accent2">
                    <a:lumMod val="75000"/>
                  </a:schemeClr>
                </a:solidFill>
              </a:rPr>
              <a:t>B</a:t>
            </a:r>
            <a:r>
              <a:rPr lang="en-US" sz="2400" cap="small" dirty="0" smtClean="0">
                <a:solidFill>
                  <a:srgbClr val="002060"/>
                </a:solidFill>
              </a:rPr>
              <a:t>usines</a:t>
            </a:r>
            <a:r>
              <a:rPr lang="en-US" sz="2400" cap="small" dirty="0" smtClean="0">
                <a:solidFill>
                  <a:schemeClr val="accent2">
                    <a:lumMod val="75000"/>
                  </a:schemeClr>
                </a:solidFill>
              </a:rPr>
              <a:t>s </a:t>
            </a:r>
            <a:r>
              <a:rPr lang="en-US" sz="2400" b="1" cap="small" dirty="0" smtClean="0">
                <a:solidFill>
                  <a:schemeClr val="accent2">
                    <a:lumMod val="75000"/>
                  </a:schemeClr>
                </a:solidFill>
              </a:rPr>
              <a:t>F</a:t>
            </a:r>
            <a:r>
              <a:rPr lang="en-US" sz="2400" cap="small" dirty="0" smtClean="0">
                <a:solidFill>
                  <a:srgbClr val="002060"/>
                </a:solidFill>
              </a:rPr>
              <a:t>ocus</a:t>
            </a:r>
            <a:endParaRPr lang="en-IN" sz="2400" cap="small" dirty="0">
              <a:solidFill>
                <a:srgbClr val="002060"/>
              </a:solidFill>
            </a:endParaRPr>
          </a:p>
        </p:txBody>
      </p:sp>
      <p:grpSp>
        <p:nvGrpSpPr>
          <p:cNvPr id="8" name="Group 7"/>
          <p:cNvGrpSpPr/>
          <p:nvPr/>
        </p:nvGrpSpPr>
        <p:grpSpPr>
          <a:xfrm>
            <a:off x="5796136" y="2420888"/>
            <a:ext cx="4104456" cy="2160240"/>
            <a:chOff x="3275856" y="1844824"/>
            <a:chExt cx="5472608" cy="2160240"/>
          </a:xfrm>
        </p:grpSpPr>
        <p:sp>
          <p:nvSpPr>
            <p:cNvPr id="6" name="TextBox 5"/>
            <p:cNvSpPr txBox="1"/>
            <p:nvPr/>
          </p:nvSpPr>
          <p:spPr>
            <a:xfrm>
              <a:off x="3275856" y="2250738"/>
              <a:ext cx="5472608" cy="1754326"/>
            </a:xfrm>
            <a:prstGeom prst="rect">
              <a:avLst/>
            </a:prstGeom>
            <a:noFill/>
          </p:spPr>
          <p:txBody>
            <a:bodyPr wrap="square" rtlCol="0">
              <a:spAutoFit/>
            </a:bodyPr>
            <a:lstStyle/>
            <a:p>
              <a:pPr>
                <a:buBlip>
                  <a:blip r:embed="rId2"/>
                </a:buBlip>
              </a:pPr>
              <a:r>
                <a:rPr lang="en-US" dirty="0" smtClean="0"/>
                <a:t>Telecom </a:t>
              </a:r>
            </a:p>
            <a:p>
              <a:pPr>
                <a:buBlip>
                  <a:blip r:embed="rId2"/>
                </a:buBlip>
              </a:pPr>
              <a:r>
                <a:rPr lang="en-US" dirty="0" smtClean="0"/>
                <a:t>Education</a:t>
              </a:r>
            </a:p>
            <a:p>
              <a:pPr>
                <a:buBlip>
                  <a:blip r:embed="rId2"/>
                </a:buBlip>
              </a:pPr>
              <a:r>
                <a:rPr lang="en-US" dirty="0" smtClean="0"/>
                <a:t>Government </a:t>
              </a:r>
            </a:p>
            <a:p>
              <a:pPr>
                <a:buBlip>
                  <a:blip r:embed="rId2"/>
                </a:buBlip>
              </a:pPr>
              <a:r>
                <a:rPr lang="en-US" dirty="0" smtClean="0"/>
                <a:t>Hospitals</a:t>
              </a:r>
            </a:p>
            <a:p>
              <a:pPr>
                <a:buBlip>
                  <a:blip r:embed="rId2"/>
                </a:buBlip>
              </a:pPr>
              <a:r>
                <a:rPr lang="en-US" dirty="0" smtClean="0"/>
                <a:t>Banking</a:t>
              </a:r>
            </a:p>
            <a:p>
              <a:pPr>
                <a:buBlip>
                  <a:blip r:embed="rId2"/>
                </a:buBlip>
              </a:pPr>
              <a:r>
                <a:rPr lang="en-US" dirty="0" smtClean="0"/>
                <a:t>Information Technology</a:t>
              </a:r>
              <a:endParaRPr lang="en-US" dirty="0"/>
            </a:p>
          </p:txBody>
        </p:sp>
        <p:sp>
          <p:nvSpPr>
            <p:cNvPr id="7" name="TextBox 6"/>
            <p:cNvSpPr txBox="1"/>
            <p:nvPr/>
          </p:nvSpPr>
          <p:spPr>
            <a:xfrm>
              <a:off x="3455368" y="1844824"/>
              <a:ext cx="3348880" cy="369332"/>
            </a:xfrm>
            <a:prstGeom prst="rect">
              <a:avLst/>
            </a:prstGeom>
            <a:noFill/>
          </p:spPr>
          <p:txBody>
            <a:bodyPr wrap="square" rtlCol="0">
              <a:spAutoFit/>
            </a:bodyPr>
            <a:lstStyle/>
            <a:p>
              <a:r>
                <a:rPr lang="en-US" dirty="0" smtClean="0"/>
                <a:t>Area of business interest</a:t>
              </a:r>
              <a:endParaRPr lang="en-IN" dirty="0"/>
            </a:p>
          </p:txBody>
        </p:sp>
      </p:grpSp>
      <p:sp>
        <p:nvSpPr>
          <p:cNvPr id="9" name="Oval 8"/>
          <p:cNvSpPr/>
          <p:nvPr/>
        </p:nvSpPr>
        <p:spPr>
          <a:xfrm>
            <a:off x="1331640" y="1700808"/>
            <a:ext cx="2664296" cy="576064"/>
          </a:xfrm>
          <a:prstGeom prst="ellipse">
            <a:avLst/>
          </a:prstGeom>
          <a:solidFill>
            <a:schemeClr val="accent2">
              <a:lumMod val="60000"/>
              <a:lumOff val="40000"/>
            </a:schemeClr>
          </a:solidFill>
          <a:ln>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i="1" dirty="0" smtClean="0">
                <a:solidFill>
                  <a:schemeClr val="accent1">
                    <a:lumMod val="75000"/>
                  </a:schemeClr>
                </a:solidFill>
              </a:rPr>
              <a:t>Sunshine</a:t>
            </a:r>
            <a:endParaRPr lang="en-IN" sz="2400" b="1" i="1" dirty="0">
              <a:solidFill>
                <a:schemeClr val="accent1">
                  <a:lumMod val="75000"/>
                </a:schemeClr>
              </a:solidFill>
            </a:endParaRPr>
          </a:p>
        </p:txBody>
      </p:sp>
      <p:sp>
        <p:nvSpPr>
          <p:cNvPr id="11" name="Oval 10"/>
          <p:cNvSpPr/>
          <p:nvPr/>
        </p:nvSpPr>
        <p:spPr>
          <a:xfrm>
            <a:off x="4139952" y="3284984"/>
            <a:ext cx="1296144" cy="43204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WiMax</a:t>
            </a:r>
            <a:endParaRPr lang="en-IN" dirty="0"/>
          </a:p>
        </p:txBody>
      </p:sp>
      <p:sp>
        <p:nvSpPr>
          <p:cNvPr id="12" name="Oval 11"/>
          <p:cNvSpPr/>
          <p:nvPr/>
        </p:nvSpPr>
        <p:spPr>
          <a:xfrm>
            <a:off x="4139952" y="3861048"/>
            <a:ext cx="1296144" cy="43204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smtClean="0"/>
              <a:t>MIcrowave</a:t>
            </a:r>
            <a:endParaRPr lang="en-IN" sz="1200" dirty="0"/>
          </a:p>
        </p:txBody>
      </p:sp>
      <p:sp>
        <p:nvSpPr>
          <p:cNvPr id="19" name="Oval 18"/>
          <p:cNvSpPr/>
          <p:nvPr/>
        </p:nvSpPr>
        <p:spPr>
          <a:xfrm>
            <a:off x="4139952" y="4437112"/>
            <a:ext cx="1296144" cy="43204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t>VHF-UHF</a:t>
            </a:r>
            <a:endParaRPr lang="en-IN" sz="1400" dirty="0"/>
          </a:p>
        </p:txBody>
      </p:sp>
      <p:sp>
        <p:nvSpPr>
          <p:cNvPr id="20" name="Oval 19"/>
          <p:cNvSpPr/>
          <p:nvPr/>
        </p:nvSpPr>
        <p:spPr>
          <a:xfrm>
            <a:off x="2267744" y="5013176"/>
            <a:ext cx="1800200" cy="43204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t>Smart Building</a:t>
            </a:r>
            <a:endParaRPr lang="en-IN" sz="1400" dirty="0"/>
          </a:p>
        </p:txBody>
      </p:sp>
      <p:sp>
        <p:nvSpPr>
          <p:cNvPr id="22" name="Oval 21"/>
          <p:cNvSpPr/>
          <p:nvPr/>
        </p:nvSpPr>
        <p:spPr>
          <a:xfrm>
            <a:off x="4139952" y="5013176"/>
            <a:ext cx="1296144" cy="43204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Wi-Fi</a:t>
            </a:r>
            <a:endParaRPr lang="en-IN" dirty="0"/>
          </a:p>
        </p:txBody>
      </p:sp>
      <p:sp>
        <p:nvSpPr>
          <p:cNvPr id="23" name="Oval 22"/>
          <p:cNvSpPr/>
          <p:nvPr/>
        </p:nvSpPr>
        <p:spPr>
          <a:xfrm>
            <a:off x="2267744" y="3284984"/>
            <a:ext cx="1800200" cy="43204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Networking</a:t>
            </a:r>
            <a:endParaRPr lang="en-IN" dirty="0"/>
          </a:p>
        </p:txBody>
      </p:sp>
      <p:sp>
        <p:nvSpPr>
          <p:cNvPr id="24" name="Oval 23"/>
          <p:cNvSpPr/>
          <p:nvPr/>
        </p:nvSpPr>
        <p:spPr>
          <a:xfrm>
            <a:off x="2267744" y="3861048"/>
            <a:ext cx="1800200" cy="43204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00" dirty="0" smtClean="0"/>
              <a:t>Implementation</a:t>
            </a:r>
            <a:endParaRPr lang="en-IN" sz="1300" dirty="0"/>
          </a:p>
        </p:txBody>
      </p:sp>
      <p:sp>
        <p:nvSpPr>
          <p:cNvPr id="25" name="Oval 24"/>
          <p:cNvSpPr/>
          <p:nvPr/>
        </p:nvSpPr>
        <p:spPr>
          <a:xfrm>
            <a:off x="2267744" y="4437112"/>
            <a:ext cx="1800200" cy="43204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00" dirty="0" smtClean="0"/>
              <a:t>Project Management</a:t>
            </a:r>
            <a:endParaRPr lang="en-IN" sz="1300" dirty="0"/>
          </a:p>
        </p:txBody>
      </p:sp>
      <p:sp>
        <p:nvSpPr>
          <p:cNvPr id="27" name="Oval 26"/>
          <p:cNvSpPr/>
          <p:nvPr/>
        </p:nvSpPr>
        <p:spPr>
          <a:xfrm>
            <a:off x="251520" y="3284984"/>
            <a:ext cx="1800200" cy="43204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Education</a:t>
            </a:r>
            <a:endParaRPr lang="en-IN" dirty="0"/>
          </a:p>
        </p:txBody>
      </p:sp>
      <p:sp>
        <p:nvSpPr>
          <p:cNvPr id="29" name="Oval 28"/>
          <p:cNvSpPr/>
          <p:nvPr/>
        </p:nvSpPr>
        <p:spPr>
          <a:xfrm>
            <a:off x="251520" y="3861048"/>
            <a:ext cx="1800200" cy="43204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HMS</a:t>
            </a:r>
            <a:endParaRPr lang="en-IN" dirty="0"/>
          </a:p>
        </p:txBody>
      </p:sp>
      <p:sp>
        <p:nvSpPr>
          <p:cNvPr id="30" name="Oval 29"/>
          <p:cNvSpPr/>
          <p:nvPr/>
        </p:nvSpPr>
        <p:spPr>
          <a:xfrm>
            <a:off x="251520" y="4437112"/>
            <a:ext cx="1800200" cy="43204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OSS/BSS</a:t>
            </a:r>
            <a:endParaRPr lang="en-IN" dirty="0"/>
          </a:p>
        </p:txBody>
      </p:sp>
      <p:sp>
        <p:nvSpPr>
          <p:cNvPr id="32" name="Oval 31"/>
          <p:cNvSpPr/>
          <p:nvPr/>
        </p:nvSpPr>
        <p:spPr>
          <a:xfrm>
            <a:off x="323528" y="2420888"/>
            <a:ext cx="2448272" cy="648072"/>
          </a:xfrm>
          <a:prstGeom prst="ellipse">
            <a:avLst/>
          </a:prstGeom>
          <a:solidFill>
            <a:schemeClr val="bg2">
              <a:lumMod val="75000"/>
            </a:schemeClr>
          </a:solidFill>
          <a:ln>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i="1" dirty="0" smtClean="0">
                <a:solidFill>
                  <a:schemeClr val="bg2">
                    <a:lumMod val="25000"/>
                  </a:schemeClr>
                </a:solidFill>
              </a:rPr>
              <a:t>Software Products</a:t>
            </a:r>
            <a:endParaRPr lang="en-IN" b="1" i="1" dirty="0">
              <a:solidFill>
                <a:schemeClr val="bg2">
                  <a:lumMod val="25000"/>
                </a:schemeClr>
              </a:solidFill>
            </a:endParaRPr>
          </a:p>
        </p:txBody>
      </p:sp>
      <p:sp>
        <p:nvSpPr>
          <p:cNvPr id="33" name="Oval 32"/>
          <p:cNvSpPr/>
          <p:nvPr/>
        </p:nvSpPr>
        <p:spPr>
          <a:xfrm>
            <a:off x="2915816" y="2420888"/>
            <a:ext cx="2448272" cy="648072"/>
          </a:xfrm>
          <a:prstGeom prst="ellipse">
            <a:avLst/>
          </a:prstGeom>
          <a:solidFill>
            <a:schemeClr val="bg2">
              <a:lumMod val="75000"/>
            </a:schemeClr>
          </a:solidFill>
          <a:ln>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i="1" dirty="0">
                <a:solidFill>
                  <a:schemeClr val="bg2">
                    <a:lumMod val="25000"/>
                  </a:schemeClr>
                </a:solidFill>
              </a:rPr>
              <a:t>IT &amp; Telecom</a:t>
            </a:r>
            <a:endParaRPr lang="en-IN" b="1" i="1" dirty="0">
              <a:solidFill>
                <a:schemeClr val="bg2">
                  <a:lumMod val="25000"/>
                </a:schemeClr>
              </a:solidFill>
            </a:endParaRPr>
          </a:p>
        </p:txBody>
      </p:sp>
      <p:sp>
        <p:nvSpPr>
          <p:cNvPr id="28" name="Oval 27"/>
          <p:cNvSpPr/>
          <p:nvPr/>
        </p:nvSpPr>
        <p:spPr>
          <a:xfrm>
            <a:off x="4139952" y="5589240"/>
            <a:ext cx="1296144" cy="43204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Wi-Fi</a:t>
            </a:r>
            <a:endParaRPr lang="en-IN" dirty="0"/>
          </a:p>
        </p:txBody>
      </p:sp>
      <p:sp>
        <p:nvSpPr>
          <p:cNvPr id="31" name="Oval 30"/>
          <p:cNvSpPr/>
          <p:nvPr/>
        </p:nvSpPr>
        <p:spPr>
          <a:xfrm>
            <a:off x="2267744" y="5589240"/>
            <a:ext cx="1800200" cy="43204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t>BMS</a:t>
            </a:r>
            <a:endParaRPr lang="en-IN" sz="1400"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F1A3C7A7-6A49-45C8-88E7-DD6BA9BFEAE0}" type="slidenum">
              <a:rPr lang="en-IN" smtClean="0"/>
              <a:pPr/>
              <a:t>4</a:t>
            </a:fld>
            <a:endParaRPr lang="en-IN"/>
          </a:p>
        </p:txBody>
      </p:sp>
      <p:sp>
        <p:nvSpPr>
          <p:cNvPr id="3" name="Footer Placeholder 2"/>
          <p:cNvSpPr>
            <a:spLocks noGrp="1"/>
          </p:cNvSpPr>
          <p:nvPr>
            <p:ph type="ftr" sz="quarter" idx="3"/>
          </p:nvPr>
        </p:nvSpPr>
        <p:spPr/>
        <p:txBody>
          <a:bodyPr/>
          <a:lstStyle/>
          <a:p>
            <a:r>
              <a:rPr lang="en-US" smtClean="0"/>
              <a:t>Quality First</a:t>
            </a:r>
            <a:endParaRPr lang="en-IN" dirty="0"/>
          </a:p>
        </p:txBody>
      </p:sp>
      <p:sp>
        <p:nvSpPr>
          <p:cNvPr id="4" name="TextBox 3"/>
          <p:cNvSpPr txBox="1"/>
          <p:nvPr/>
        </p:nvSpPr>
        <p:spPr>
          <a:xfrm>
            <a:off x="611560" y="908720"/>
            <a:ext cx="5832648" cy="461665"/>
          </a:xfrm>
          <a:prstGeom prst="rect">
            <a:avLst/>
          </a:prstGeom>
          <a:noFill/>
        </p:spPr>
        <p:txBody>
          <a:bodyPr wrap="square" rtlCol="0">
            <a:spAutoFit/>
          </a:bodyPr>
          <a:lstStyle/>
          <a:p>
            <a:r>
              <a:rPr lang="en-US" sz="2400" b="1" cap="small" dirty="0" smtClean="0">
                <a:solidFill>
                  <a:schemeClr val="accent2">
                    <a:lumMod val="75000"/>
                  </a:schemeClr>
                </a:solidFill>
              </a:rPr>
              <a:t>O</a:t>
            </a:r>
            <a:r>
              <a:rPr lang="en-US" sz="2400" cap="small" dirty="0" smtClean="0">
                <a:solidFill>
                  <a:srgbClr val="002060"/>
                </a:solidFill>
              </a:rPr>
              <a:t>ur </a:t>
            </a:r>
            <a:r>
              <a:rPr lang="en-US" sz="2400" b="1" cap="small" dirty="0" smtClean="0">
                <a:solidFill>
                  <a:schemeClr val="accent2">
                    <a:lumMod val="75000"/>
                  </a:schemeClr>
                </a:solidFill>
              </a:rPr>
              <a:t>S</a:t>
            </a:r>
            <a:r>
              <a:rPr lang="en-US" sz="2400" cap="small" dirty="0" smtClean="0">
                <a:solidFill>
                  <a:srgbClr val="002060"/>
                </a:solidFill>
              </a:rPr>
              <a:t>olutions </a:t>
            </a:r>
            <a:r>
              <a:rPr lang="en-US" sz="2400" b="1" cap="small" dirty="0" smtClean="0">
                <a:solidFill>
                  <a:schemeClr val="accent2">
                    <a:lumMod val="75000"/>
                  </a:schemeClr>
                </a:solidFill>
              </a:rPr>
              <a:t>A</a:t>
            </a:r>
            <a:r>
              <a:rPr lang="en-US" sz="2400" cap="small" dirty="0" smtClean="0">
                <a:solidFill>
                  <a:srgbClr val="002060"/>
                </a:solidFill>
              </a:rPr>
              <a:t>nd </a:t>
            </a:r>
            <a:r>
              <a:rPr lang="en-US" sz="2400" b="1" cap="small" dirty="0" smtClean="0">
                <a:solidFill>
                  <a:schemeClr val="accent2">
                    <a:lumMod val="75000"/>
                  </a:schemeClr>
                </a:solidFill>
              </a:rPr>
              <a:t>S</a:t>
            </a:r>
            <a:r>
              <a:rPr lang="en-US" sz="2400" cap="small" dirty="0" smtClean="0">
                <a:solidFill>
                  <a:srgbClr val="002060"/>
                </a:solidFill>
              </a:rPr>
              <a:t>ervices</a:t>
            </a:r>
            <a:endParaRPr lang="en-IN" sz="2400" cap="small" dirty="0">
              <a:solidFill>
                <a:srgbClr val="002060"/>
              </a:solidFill>
            </a:endParaRPr>
          </a:p>
        </p:txBody>
      </p:sp>
      <p:sp>
        <p:nvSpPr>
          <p:cNvPr id="7" name="Rectangle 6"/>
          <p:cNvSpPr/>
          <p:nvPr/>
        </p:nvSpPr>
        <p:spPr>
          <a:xfrm>
            <a:off x="2627784" y="1311151"/>
            <a:ext cx="3784369" cy="461665"/>
          </a:xfrm>
          <a:prstGeom prst="rect">
            <a:avLst/>
          </a:prstGeom>
          <a:noFill/>
        </p:spPr>
        <p:txBody>
          <a:bodyPr wrap="none" lIns="91440" tIns="45720" rIns="91440" bIns="45720">
            <a:spAutoFit/>
          </a:bodyPr>
          <a:lstStyle/>
          <a:p>
            <a:pPr algn="ctr"/>
            <a:r>
              <a:rPr lang="en-US" sz="2400" b="1" cap="none" spc="0" dirty="0" smtClean="0">
                <a:ln w="900" cmpd="sng">
                  <a:solidFill>
                    <a:schemeClr val="accent1">
                      <a:satMod val="190000"/>
                      <a:alpha val="55000"/>
                    </a:schemeClr>
                  </a:solidFill>
                  <a:prstDash val="solid"/>
                </a:ln>
                <a:solidFill>
                  <a:schemeClr val="accent1">
                    <a:lumMod val="20000"/>
                    <a:lumOff val="80000"/>
                  </a:schemeClr>
                </a:solidFill>
                <a:effectLst>
                  <a:innerShdw blurRad="101600" dist="76200" dir="5400000">
                    <a:schemeClr val="accent1">
                      <a:satMod val="190000"/>
                      <a:tint val="100000"/>
                      <a:alpha val="74000"/>
                    </a:schemeClr>
                  </a:innerShdw>
                </a:effectLst>
              </a:rPr>
              <a:t>One Stop IT &amp; Telecom Shop</a:t>
            </a:r>
            <a:endParaRPr lang="en-US" sz="2400" b="1" cap="none" spc="0" dirty="0">
              <a:ln w="900" cmpd="sng">
                <a:solidFill>
                  <a:schemeClr val="accent1">
                    <a:satMod val="190000"/>
                    <a:alpha val="55000"/>
                  </a:schemeClr>
                </a:solidFill>
                <a:prstDash val="solid"/>
              </a:ln>
              <a:solidFill>
                <a:schemeClr val="accent1">
                  <a:lumMod val="20000"/>
                  <a:lumOff val="80000"/>
                </a:schemeClr>
              </a:solidFill>
              <a:effectLst>
                <a:innerShdw blurRad="101600" dist="76200" dir="5400000">
                  <a:schemeClr val="accent1">
                    <a:satMod val="190000"/>
                    <a:tint val="100000"/>
                    <a:alpha val="74000"/>
                  </a:schemeClr>
                </a:innerShdw>
              </a:effectLst>
            </a:endParaRPr>
          </a:p>
        </p:txBody>
      </p:sp>
      <p:sp>
        <p:nvSpPr>
          <p:cNvPr id="8" name="TextBox 7"/>
          <p:cNvSpPr txBox="1"/>
          <p:nvPr/>
        </p:nvSpPr>
        <p:spPr>
          <a:xfrm>
            <a:off x="395536" y="5703639"/>
            <a:ext cx="7992888" cy="461665"/>
          </a:xfrm>
          <a:prstGeom prst="rect">
            <a:avLst/>
          </a:prstGeom>
          <a:noFill/>
        </p:spPr>
        <p:txBody>
          <a:bodyPr wrap="square" rtlCol="0">
            <a:spAutoFit/>
          </a:bodyPr>
          <a:lstStyle/>
          <a:p>
            <a:pPr algn="ctr"/>
            <a:r>
              <a:rPr lang="en-US" sz="2400" u="sng" dirty="0" smtClean="0">
                <a:solidFill>
                  <a:schemeClr val="tx2">
                    <a:lumMod val="50000"/>
                  </a:schemeClr>
                </a:solidFill>
              </a:rPr>
              <a:t>Civil – RF – RF Indoor – FO –IT – R&amp;D – O&amp;M </a:t>
            </a:r>
            <a:endParaRPr lang="en-IN" sz="2400" u="sng" dirty="0">
              <a:solidFill>
                <a:schemeClr val="tx2">
                  <a:lumMod val="50000"/>
                </a:schemeClr>
              </a:solidFill>
            </a:endParaRPr>
          </a:p>
        </p:txBody>
      </p:sp>
      <p:sp>
        <p:nvSpPr>
          <p:cNvPr id="9" name="TextBox 8"/>
          <p:cNvSpPr txBox="1"/>
          <p:nvPr/>
        </p:nvSpPr>
        <p:spPr>
          <a:xfrm>
            <a:off x="755576" y="3147933"/>
            <a:ext cx="5256584" cy="2554545"/>
          </a:xfrm>
          <a:prstGeom prst="rect">
            <a:avLst/>
          </a:prstGeom>
          <a:noFill/>
        </p:spPr>
        <p:txBody>
          <a:bodyPr wrap="square" rtlCol="0">
            <a:spAutoFit/>
          </a:bodyPr>
          <a:lstStyle/>
          <a:p>
            <a:pPr>
              <a:buBlip>
                <a:blip r:embed="rId2"/>
              </a:buBlip>
            </a:pPr>
            <a:r>
              <a:rPr lang="en-US" sz="1600" dirty="0" smtClean="0"/>
              <a:t>Design, Implement &amp; Consultant for Network(LAN,WAN )</a:t>
            </a:r>
          </a:p>
          <a:p>
            <a:pPr>
              <a:buBlip>
                <a:blip r:embed="rId2"/>
              </a:buBlip>
            </a:pPr>
            <a:r>
              <a:rPr lang="en-US" dirty="0" smtClean="0"/>
              <a:t>System Integration Services</a:t>
            </a:r>
          </a:p>
          <a:p>
            <a:pPr>
              <a:buBlip>
                <a:blip r:embed="rId2"/>
              </a:buBlip>
            </a:pPr>
            <a:r>
              <a:rPr lang="en-US" dirty="0" smtClean="0"/>
              <a:t>Customized Solution (Product and services)</a:t>
            </a:r>
          </a:p>
          <a:p>
            <a:pPr>
              <a:buBlip>
                <a:blip r:embed="rId2"/>
              </a:buBlip>
            </a:pPr>
            <a:r>
              <a:rPr lang="en-US" dirty="0" smtClean="0"/>
              <a:t>Full Turn Key Solution and Managed Services</a:t>
            </a:r>
          </a:p>
          <a:p>
            <a:pPr>
              <a:buBlip>
                <a:blip r:embed="rId2"/>
              </a:buBlip>
            </a:pPr>
            <a:r>
              <a:rPr lang="en-US" dirty="0" smtClean="0"/>
              <a:t>Excellent Support</a:t>
            </a:r>
          </a:p>
          <a:p>
            <a:pPr>
              <a:buBlip>
                <a:blip r:embed="rId2"/>
              </a:buBlip>
            </a:pPr>
            <a:r>
              <a:rPr lang="en-US" dirty="0" smtClean="0"/>
              <a:t>Excellent Quality Products</a:t>
            </a:r>
          </a:p>
          <a:p>
            <a:pPr>
              <a:buBlip>
                <a:blip r:embed="rId2"/>
              </a:buBlip>
            </a:pPr>
            <a:r>
              <a:rPr lang="en-US" dirty="0" smtClean="0"/>
              <a:t>R&amp;D Department</a:t>
            </a:r>
          </a:p>
          <a:p>
            <a:pPr>
              <a:buBlip>
                <a:blip r:embed="rId2"/>
              </a:buBlip>
            </a:pPr>
            <a:r>
              <a:rPr lang="en-US" dirty="0" smtClean="0"/>
              <a:t>Local Repair Center</a:t>
            </a:r>
          </a:p>
          <a:p>
            <a:pPr>
              <a:buBlip>
                <a:blip r:embed="rId2"/>
              </a:buBlip>
            </a:pPr>
            <a:r>
              <a:rPr lang="en-US" dirty="0" smtClean="0"/>
              <a:t>Global Presence (thru local partners )</a:t>
            </a:r>
            <a:endParaRPr lang="en-IN" dirty="0"/>
          </a:p>
        </p:txBody>
      </p:sp>
      <p:pic>
        <p:nvPicPr>
          <p:cNvPr id="18446" name="Picture 14" descr="http://www.istockphoto.com/file_thumbview_approve/9354564/2/istockphoto_9354564-round-stamp-with-quality-text.jpg"/>
          <p:cNvPicPr>
            <a:picLocks noChangeAspect="1" noChangeArrowheads="1"/>
          </p:cNvPicPr>
          <p:nvPr/>
        </p:nvPicPr>
        <p:blipFill>
          <a:blip r:embed="rId3" cstate="print"/>
          <a:srcRect/>
          <a:stretch>
            <a:fillRect/>
          </a:stretch>
        </p:blipFill>
        <p:spPr bwMode="auto">
          <a:xfrm>
            <a:off x="3943393" y="1772816"/>
            <a:ext cx="1204671" cy="1224000"/>
          </a:xfrm>
          <a:prstGeom prst="rect">
            <a:avLst/>
          </a:prstGeom>
          <a:noFill/>
        </p:spPr>
      </p:pic>
      <p:pic>
        <p:nvPicPr>
          <p:cNvPr id="18448" name="Picture 16" descr="http://t1.gstatic.com/images?q=tbn:ANd9GcS_a_RctO-AKQ_6vYa2lzfoACkOf0qX7EWbXaUqJ3nmT5AqF-k&amp;t=1&amp;usg=__02Zr9UpHB5SsxOjelz6rpI0T24M="/>
          <p:cNvPicPr>
            <a:picLocks noChangeAspect="1" noChangeArrowheads="1"/>
          </p:cNvPicPr>
          <p:nvPr/>
        </p:nvPicPr>
        <p:blipFill>
          <a:blip r:embed="rId4" cstate="print"/>
          <a:srcRect/>
          <a:stretch>
            <a:fillRect/>
          </a:stretch>
        </p:blipFill>
        <p:spPr bwMode="auto">
          <a:xfrm>
            <a:off x="1763688" y="1700808"/>
            <a:ext cx="1224136" cy="1224136"/>
          </a:xfrm>
          <a:prstGeom prst="rect">
            <a:avLst/>
          </a:prstGeom>
          <a:noFill/>
        </p:spPr>
      </p:pic>
      <p:pic>
        <p:nvPicPr>
          <p:cNvPr id="18450" name="Picture 18" descr="http://t2.gstatic.com/images?q=tbn:ANd9GcRfsXNgnQWKYMznzT8k4meFEbWtT4XcMVCUQEPpfEZYXGtR3uo&amp;t=1&amp;usg=__8JJaKSfmGNnrqnxkr1JfBvZ12l8="/>
          <p:cNvPicPr>
            <a:picLocks noChangeAspect="1" noChangeArrowheads="1"/>
          </p:cNvPicPr>
          <p:nvPr/>
        </p:nvPicPr>
        <p:blipFill>
          <a:blip r:embed="rId5" cstate="print"/>
          <a:srcRect/>
          <a:stretch>
            <a:fillRect/>
          </a:stretch>
        </p:blipFill>
        <p:spPr bwMode="auto">
          <a:xfrm>
            <a:off x="6372200" y="1772816"/>
            <a:ext cx="988992" cy="1224000"/>
          </a:xfrm>
          <a:prstGeom prst="rect">
            <a:avLst/>
          </a:prstGeom>
          <a:noFill/>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F1A3C7A7-6A49-45C8-88E7-DD6BA9BFEAE0}" type="slidenum">
              <a:rPr lang="en-IN" smtClean="0"/>
              <a:pPr/>
              <a:t>5</a:t>
            </a:fld>
            <a:endParaRPr lang="en-IN"/>
          </a:p>
        </p:txBody>
      </p:sp>
      <p:sp>
        <p:nvSpPr>
          <p:cNvPr id="3" name="Footer Placeholder 2"/>
          <p:cNvSpPr>
            <a:spLocks noGrp="1"/>
          </p:cNvSpPr>
          <p:nvPr>
            <p:ph type="ftr" sz="quarter" idx="3"/>
          </p:nvPr>
        </p:nvSpPr>
        <p:spPr/>
        <p:txBody>
          <a:bodyPr/>
          <a:lstStyle/>
          <a:p>
            <a:r>
              <a:rPr lang="en-US" smtClean="0"/>
              <a:t>Quality First</a:t>
            </a:r>
            <a:endParaRPr lang="en-IN" dirty="0"/>
          </a:p>
        </p:txBody>
      </p:sp>
      <p:sp>
        <p:nvSpPr>
          <p:cNvPr id="4" name="TextBox 3"/>
          <p:cNvSpPr txBox="1"/>
          <p:nvPr/>
        </p:nvSpPr>
        <p:spPr>
          <a:xfrm>
            <a:off x="611560" y="908720"/>
            <a:ext cx="5832648" cy="461665"/>
          </a:xfrm>
          <a:prstGeom prst="rect">
            <a:avLst/>
          </a:prstGeom>
          <a:noFill/>
        </p:spPr>
        <p:txBody>
          <a:bodyPr wrap="square" rtlCol="0">
            <a:spAutoFit/>
          </a:bodyPr>
          <a:lstStyle/>
          <a:p>
            <a:r>
              <a:rPr lang="en-US" sz="2400" b="1" cap="small" dirty="0" smtClean="0">
                <a:solidFill>
                  <a:schemeClr val="accent2">
                    <a:lumMod val="75000"/>
                  </a:schemeClr>
                </a:solidFill>
              </a:rPr>
              <a:t>P</a:t>
            </a:r>
            <a:r>
              <a:rPr lang="en-US" sz="2400" cap="small" dirty="0" smtClean="0">
                <a:solidFill>
                  <a:srgbClr val="002060"/>
                </a:solidFill>
              </a:rPr>
              <a:t>rofessional </a:t>
            </a:r>
            <a:r>
              <a:rPr lang="en-US" sz="2400" b="1" cap="small" dirty="0" smtClean="0">
                <a:solidFill>
                  <a:schemeClr val="accent2">
                    <a:lumMod val="75000"/>
                  </a:schemeClr>
                </a:solidFill>
              </a:rPr>
              <a:t>R</a:t>
            </a:r>
            <a:r>
              <a:rPr lang="en-US" sz="2400" cap="small" dirty="0" smtClean="0">
                <a:solidFill>
                  <a:srgbClr val="002060"/>
                </a:solidFill>
              </a:rPr>
              <a:t>esources</a:t>
            </a:r>
            <a:endParaRPr lang="en-IN" sz="2400" cap="small" dirty="0">
              <a:solidFill>
                <a:srgbClr val="002060"/>
              </a:solidFill>
            </a:endParaRPr>
          </a:p>
        </p:txBody>
      </p:sp>
      <p:graphicFrame>
        <p:nvGraphicFramePr>
          <p:cNvPr id="8" name="Chart 7"/>
          <p:cNvGraphicFramePr/>
          <p:nvPr/>
        </p:nvGraphicFramePr>
        <p:xfrm>
          <a:off x="755576" y="1340768"/>
          <a:ext cx="7632848" cy="216024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9" name="Chart 8"/>
          <p:cNvGraphicFramePr/>
          <p:nvPr/>
        </p:nvGraphicFramePr>
        <p:xfrm>
          <a:off x="0" y="3573016"/>
          <a:ext cx="8964488" cy="2543175"/>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F1A3C7A7-6A49-45C8-88E7-DD6BA9BFEAE0}" type="slidenum">
              <a:rPr lang="en-IN" smtClean="0"/>
              <a:pPr/>
              <a:t>6</a:t>
            </a:fld>
            <a:endParaRPr lang="en-IN"/>
          </a:p>
        </p:txBody>
      </p:sp>
      <p:sp>
        <p:nvSpPr>
          <p:cNvPr id="3" name="Footer Placeholder 2"/>
          <p:cNvSpPr>
            <a:spLocks noGrp="1"/>
          </p:cNvSpPr>
          <p:nvPr>
            <p:ph type="ftr" sz="quarter" idx="3"/>
          </p:nvPr>
        </p:nvSpPr>
        <p:spPr/>
        <p:txBody>
          <a:bodyPr/>
          <a:lstStyle/>
          <a:p>
            <a:r>
              <a:rPr lang="en-US" smtClean="0"/>
              <a:t>Quality First</a:t>
            </a:r>
            <a:endParaRPr lang="en-IN" dirty="0"/>
          </a:p>
        </p:txBody>
      </p:sp>
      <p:sp>
        <p:nvSpPr>
          <p:cNvPr id="5" name="Rectangle 4"/>
          <p:cNvSpPr/>
          <p:nvPr/>
        </p:nvSpPr>
        <p:spPr>
          <a:xfrm>
            <a:off x="1355804" y="2967335"/>
            <a:ext cx="6432402" cy="1754326"/>
          </a:xfrm>
          <a:prstGeom prst="rect">
            <a:avLst/>
          </a:prstGeom>
          <a:noFill/>
        </p:spPr>
        <p:txBody>
          <a:bodyPr wrap="none" lIns="91440" tIns="45720" rIns="91440" bIns="45720">
            <a:spAutoFit/>
          </a:bodyPr>
          <a:lstStyle/>
          <a:p>
            <a:pPr algn="ctr"/>
            <a:r>
              <a:rPr lang="en-US" sz="5400" b="1" cap="none" spc="100" dirty="0" smtClean="0">
                <a:ln w="18000">
                  <a:solidFill>
                    <a:schemeClr val="accent1">
                      <a:satMod val="200000"/>
                      <a:tint val="72000"/>
                    </a:schemeClr>
                  </a:solidFill>
                  <a:prstDash val="solid"/>
                </a:ln>
                <a:solidFill>
                  <a:schemeClr val="accent1">
                    <a:satMod val="280000"/>
                    <a:tint val="100000"/>
                    <a:alpha val="5700"/>
                  </a:schemeClr>
                </a:solidFill>
                <a:effectLst>
                  <a:outerShdw blurRad="25000" dist="20000" dir="16020000" algn="tl">
                    <a:schemeClr val="accent1">
                      <a:satMod val="200000"/>
                      <a:shade val="1000"/>
                      <a:alpha val="60000"/>
                    </a:schemeClr>
                  </a:outerShdw>
                </a:effectLst>
              </a:rPr>
              <a:t>Product and Services</a:t>
            </a:r>
          </a:p>
          <a:p>
            <a:pPr algn="ctr"/>
            <a:r>
              <a:rPr lang="en-US" sz="5400" b="1" spc="100" dirty="0" smtClean="0">
                <a:ln w="18000">
                  <a:solidFill>
                    <a:schemeClr val="accent1">
                      <a:satMod val="200000"/>
                      <a:tint val="72000"/>
                    </a:schemeClr>
                  </a:solidFill>
                  <a:prstDash val="solid"/>
                </a:ln>
                <a:solidFill>
                  <a:schemeClr val="accent1">
                    <a:satMod val="280000"/>
                    <a:tint val="100000"/>
                    <a:alpha val="5700"/>
                  </a:schemeClr>
                </a:solidFill>
                <a:effectLst>
                  <a:outerShdw blurRad="25000" dist="20000" dir="16020000" algn="tl">
                    <a:schemeClr val="accent1">
                      <a:satMod val="200000"/>
                      <a:shade val="1000"/>
                      <a:alpha val="60000"/>
                    </a:schemeClr>
                  </a:outerShdw>
                </a:effectLst>
              </a:rPr>
              <a:t>Offered</a:t>
            </a:r>
            <a:endParaRPr lang="en-US" sz="5400" b="1" cap="none" spc="100" dirty="0">
              <a:ln w="18000">
                <a:solidFill>
                  <a:schemeClr val="accent1">
                    <a:satMod val="200000"/>
                    <a:tint val="72000"/>
                  </a:schemeClr>
                </a:solidFill>
                <a:prstDash val="solid"/>
              </a:ln>
              <a:solidFill>
                <a:schemeClr val="accent1">
                  <a:satMod val="280000"/>
                  <a:tint val="100000"/>
                  <a:alpha val="5700"/>
                </a:schemeClr>
              </a:solidFill>
              <a:effectLst>
                <a:outerShdw blurRad="25000" dist="20000" dir="16020000" algn="tl">
                  <a:schemeClr val="accent1">
                    <a:satMod val="200000"/>
                    <a:shade val="1000"/>
                    <a:alpha val="60000"/>
                  </a:schemeClr>
                </a:outerShdw>
              </a:effectLst>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F1A3C7A7-6A49-45C8-88E7-DD6BA9BFEAE0}" type="slidenum">
              <a:rPr lang="en-IN" smtClean="0"/>
              <a:pPr/>
              <a:t>7</a:t>
            </a:fld>
            <a:endParaRPr lang="en-IN"/>
          </a:p>
        </p:txBody>
      </p:sp>
      <p:sp>
        <p:nvSpPr>
          <p:cNvPr id="3" name="Footer Placeholder 2"/>
          <p:cNvSpPr>
            <a:spLocks noGrp="1"/>
          </p:cNvSpPr>
          <p:nvPr>
            <p:ph type="ftr" sz="quarter" idx="3"/>
          </p:nvPr>
        </p:nvSpPr>
        <p:spPr/>
        <p:txBody>
          <a:bodyPr/>
          <a:lstStyle/>
          <a:p>
            <a:r>
              <a:rPr lang="en-US" smtClean="0"/>
              <a:t>Quality First</a:t>
            </a:r>
            <a:endParaRPr lang="en-IN" dirty="0"/>
          </a:p>
        </p:txBody>
      </p:sp>
      <p:sp>
        <p:nvSpPr>
          <p:cNvPr id="4" name="Rectangle 5"/>
          <p:cNvSpPr>
            <a:spLocks noChangeArrowheads="1"/>
          </p:cNvSpPr>
          <p:nvPr/>
        </p:nvSpPr>
        <p:spPr bwMode="auto">
          <a:xfrm>
            <a:off x="533400" y="1447800"/>
            <a:ext cx="8610600" cy="1508125"/>
          </a:xfrm>
          <a:prstGeom prst="rect">
            <a:avLst/>
          </a:prstGeom>
          <a:noFill/>
          <a:ln w="9525">
            <a:noFill/>
            <a:miter lim="800000"/>
            <a:headEnd/>
            <a:tailEnd/>
          </a:ln>
        </p:spPr>
        <p:txBody>
          <a:bodyPr>
            <a:spAutoFit/>
          </a:bodyPr>
          <a:lstStyle/>
          <a:p>
            <a:endParaRPr lang="en-US" sz="2000" dirty="0">
              <a:latin typeface="Century Schoolbook"/>
            </a:endParaRPr>
          </a:p>
          <a:p>
            <a:endParaRPr lang="en-US" sz="2400" dirty="0">
              <a:latin typeface="Century Schoolbook"/>
            </a:endParaRPr>
          </a:p>
          <a:p>
            <a:endParaRPr lang="en-US" sz="2400" dirty="0">
              <a:latin typeface="Calibri" pitchFamily="34" charset="0"/>
            </a:endParaRPr>
          </a:p>
          <a:p>
            <a:endParaRPr lang="en-US" sz="2400" dirty="0">
              <a:latin typeface="Calibri" pitchFamily="34" charset="0"/>
            </a:endParaRPr>
          </a:p>
        </p:txBody>
      </p:sp>
      <p:sp>
        <p:nvSpPr>
          <p:cNvPr id="5" name="Content Placeholder 2"/>
          <p:cNvSpPr txBox="1">
            <a:spLocks/>
          </p:cNvSpPr>
          <p:nvPr/>
        </p:nvSpPr>
        <p:spPr bwMode="auto">
          <a:xfrm>
            <a:off x="228600" y="1066800"/>
            <a:ext cx="8915400" cy="5029200"/>
          </a:xfrm>
          <a:prstGeom prst="rect">
            <a:avLst/>
          </a:prstGeom>
          <a:noFill/>
          <a:ln w="9525">
            <a:noFill/>
            <a:miter lim="800000"/>
            <a:headEnd/>
            <a:tailEnd/>
          </a:ln>
        </p:spPr>
        <p:txBody>
          <a:bodyPr/>
          <a:lstStyle/>
          <a:p>
            <a:pPr marL="342900" indent="-342900" algn="just" eaLnBrk="0" hangingPunct="0">
              <a:spcBef>
                <a:spcPct val="20000"/>
              </a:spcBef>
              <a:buClr>
                <a:schemeClr val="tx1"/>
              </a:buClr>
              <a:defRPr/>
            </a:pPr>
            <a:endParaRPr lang="en-US" sz="1400" kern="0" dirty="0">
              <a:solidFill>
                <a:srgbClr val="444444"/>
              </a:solidFill>
              <a:latin typeface="Calibri" pitchFamily="34" charset="0"/>
              <a:cs typeface="Times New Roman" pitchFamily="18" charset="0"/>
            </a:endParaRPr>
          </a:p>
        </p:txBody>
      </p:sp>
      <p:sp>
        <p:nvSpPr>
          <p:cNvPr id="7" name="Content Placeholder 2"/>
          <p:cNvSpPr txBox="1">
            <a:spLocks/>
          </p:cNvSpPr>
          <p:nvPr/>
        </p:nvSpPr>
        <p:spPr bwMode="auto">
          <a:xfrm>
            <a:off x="395536" y="1340768"/>
            <a:ext cx="8375848" cy="5021932"/>
          </a:xfrm>
          <a:prstGeom prst="rect">
            <a:avLst/>
          </a:prstGeom>
          <a:noFill/>
          <a:ln w="9525">
            <a:noFill/>
            <a:miter lim="800000"/>
            <a:headEnd/>
            <a:tailEnd/>
          </a:ln>
        </p:spPr>
        <p:txBody>
          <a:bodyPr anchor="ctr" anchorCtr="0"/>
          <a:lstStyle/>
          <a:p>
            <a:pPr marL="0" marR="0" lvl="0" indent="0" algn="just" defTabSz="914400" eaLnBrk="1" fontAlgn="auto" latinLnBrk="0" hangingPunct="1">
              <a:lnSpc>
                <a:spcPct val="100000"/>
              </a:lnSpc>
              <a:spcBef>
                <a:spcPts val="0"/>
              </a:spcBef>
              <a:spcAft>
                <a:spcPts val="0"/>
              </a:spcAft>
              <a:buClrTx/>
              <a:buSzTx/>
              <a:buFontTx/>
              <a:buNone/>
              <a:tabLst>
                <a:tab pos="457200" algn="l"/>
              </a:tabLst>
              <a:defRPr/>
            </a:pPr>
            <a:r>
              <a:rPr kumimoji="0" lang="en-US" sz="1600" b="1" i="0" u="none" strike="noStrike" kern="0" cap="none" spc="0" normalizeH="0" baseline="0" noProof="0" dirty="0" smtClean="0">
                <a:ln>
                  <a:noFill/>
                </a:ln>
                <a:solidFill>
                  <a:sysClr val="windowText" lastClr="000000"/>
                </a:solidFill>
                <a:effectLst/>
                <a:uLnTx/>
                <a:uFillTx/>
              </a:rPr>
              <a:t>Brief Description:</a:t>
            </a:r>
          </a:p>
          <a:p>
            <a:pPr marL="0" marR="0" lvl="0" indent="0" algn="just" defTabSz="914400" eaLnBrk="1" fontAlgn="auto" latinLnBrk="0" hangingPunct="1">
              <a:lnSpc>
                <a:spcPct val="100000"/>
              </a:lnSpc>
              <a:spcBef>
                <a:spcPts val="0"/>
              </a:spcBef>
              <a:spcAft>
                <a:spcPts val="0"/>
              </a:spcAft>
              <a:buClrTx/>
              <a:buSzTx/>
              <a:buFontTx/>
              <a:buNone/>
              <a:tabLst>
                <a:tab pos="457200" algn="l"/>
              </a:tabLst>
              <a:defRPr/>
            </a:pPr>
            <a:endParaRPr kumimoji="0" lang="en-US" sz="1600" b="1" i="0" u="none" strike="noStrike" kern="0" cap="none" spc="0" normalizeH="0" baseline="0" noProof="0" dirty="0" smtClean="0">
              <a:ln>
                <a:noFill/>
              </a:ln>
              <a:solidFill>
                <a:sysClr val="windowText" lastClr="000000"/>
              </a:solidFill>
              <a:effectLst/>
              <a:uLnTx/>
              <a:uFillTx/>
            </a:endParaRPr>
          </a:p>
          <a:p>
            <a:pPr marL="0" marR="0" lvl="0" indent="0" algn="just" defTabSz="914400" eaLnBrk="1" fontAlgn="auto" latinLnBrk="0" hangingPunct="1">
              <a:lnSpc>
                <a:spcPct val="100000"/>
              </a:lnSpc>
              <a:spcBef>
                <a:spcPts val="0"/>
              </a:spcBef>
              <a:spcAft>
                <a:spcPts val="0"/>
              </a:spcAft>
              <a:buClrTx/>
              <a:buSzTx/>
              <a:buFontTx/>
              <a:buNone/>
              <a:tabLst>
                <a:tab pos="457200" algn="l"/>
              </a:tabLst>
              <a:defRPr/>
            </a:pPr>
            <a:endParaRPr kumimoji="0" lang="en-US" sz="1600" b="0" i="0" u="none" strike="noStrike" kern="0" cap="none" spc="0" normalizeH="0" baseline="0" noProof="0" dirty="0" smtClean="0">
              <a:ln>
                <a:noFill/>
              </a:ln>
              <a:solidFill>
                <a:sysClr val="windowText" lastClr="000000"/>
              </a:solidFill>
              <a:effectLst/>
              <a:uLnTx/>
              <a:uFillTx/>
            </a:endParaRPr>
          </a:p>
          <a:p>
            <a:pPr marL="0" marR="0" lvl="0" indent="0" algn="just" defTabSz="914400" eaLnBrk="1" fontAlgn="auto" latinLnBrk="0" hangingPunct="1">
              <a:lnSpc>
                <a:spcPct val="100000"/>
              </a:lnSpc>
              <a:spcBef>
                <a:spcPts val="0"/>
              </a:spcBef>
              <a:spcAft>
                <a:spcPts val="0"/>
              </a:spcAft>
              <a:buClrTx/>
              <a:buSzTx/>
              <a:buFontTx/>
              <a:buNone/>
              <a:tabLst>
                <a:tab pos="457200" algn="l"/>
              </a:tabLst>
              <a:defRPr/>
            </a:pPr>
            <a:endParaRPr lang="en-US" sz="1600" kern="0" dirty="0" smtClean="0">
              <a:solidFill>
                <a:sysClr val="windowText" lastClr="000000"/>
              </a:solidFill>
            </a:endParaRPr>
          </a:p>
          <a:p>
            <a:pPr marL="0" marR="0" lvl="0" indent="0" algn="just" defTabSz="914400" eaLnBrk="1" fontAlgn="auto" latinLnBrk="0" hangingPunct="1">
              <a:lnSpc>
                <a:spcPct val="100000"/>
              </a:lnSpc>
              <a:spcBef>
                <a:spcPts val="0"/>
              </a:spcBef>
              <a:spcAft>
                <a:spcPts val="0"/>
              </a:spcAft>
              <a:buClrTx/>
              <a:buSzTx/>
              <a:buFontTx/>
              <a:buNone/>
              <a:tabLst>
                <a:tab pos="457200" algn="l"/>
              </a:tabLst>
              <a:defRPr/>
            </a:pPr>
            <a:endParaRPr kumimoji="0" lang="en-US" sz="1600" b="0" i="0" u="none" strike="noStrike" kern="0" cap="none" spc="0" normalizeH="0" baseline="0" noProof="0" dirty="0" smtClean="0">
              <a:ln>
                <a:noFill/>
              </a:ln>
              <a:solidFill>
                <a:sysClr val="windowText" lastClr="000000"/>
              </a:solidFill>
              <a:effectLst/>
              <a:uLnTx/>
              <a:uFillTx/>
            </a:endParaRPr>
          </a:p>
          <a:p>
            <a:pPr marL="0" marR="0" lvl="0" indent="0" algn="just" defTabSz="914400" eaLnBrk="1" fontAlgn="auto" latinLnBrk="0" hangingPunct="1">
              <a:lnSpc>
                <a:spcPct val="100000"/>
              </a:lnSpc>
              <a:spcBef>
                <a:spcPts val="0"/>
              </a:spcBef>
              <a:spcAft>
                <a:spcPts val="0"/>
              </a:spcAft>
              <a:buClrTx/>
              <a:buSzTx/>
              <a:buFontTx/>
              <a:buNone/>
              <a:tabLst>
                <a:tab pos="457200" algn="l"/>
              </a:tabLst>
              <a:defRPr/>
            </a:pPr>
            <a:endParaRPr lang="en-US" sz="1600" kern="0" dirty="0" smtClean="0">
              <a:solidFill>
                <a:sysClr val="windowText" lastClr="000000"/>
              </a:solidFill>
            </a:endParaRPr>
          </a:p>
          <a:p>
            <a:pPr marL="0" marR="0" lvl="0" indent="0" algn="just" defTabSz="914400" eaLnBrk="1" fontAlgn="auto" latinLnBrk="0" hangingPunct="1">
              <a:lnSpc>
                <a:spcPct val="100000"/>
              </a:lnSpc>
              <a:spcBef>
                <a:spcPts val="0"/>
              </a:spcBef>
              <a:spcAft>
                <a:spcPts val="0"/>
              </a:spcAft>
              <a:buClrTx/>
              <a:buSzTx/>
              <a:buFontTx/>
              <a:buNone/>
              <a:tabLst>
                <a:tab pos="457200" algn="l"/>
              </a:tabLst>
              <a:defRPr/>
            </a:pPr>
            <a:endParaRPr kumimoji="0" lang="en-US" sz="1600" b="0" i="0" u="none" strike="noStrike" kern="0" cap="none" spc="0" normalizeH="0" baseline="0" noProof="0" dirty="0" smtClean="0">
              <a:ln>
                <a:noFill/>
              </a:ln>
              <a:solidFill>
                <a:sysClr val="windowText" lastClr="000000"/>
              </a:solidFill>
              <a:effectLst/>
              <a:uLnTx/>
              <a:uFillTx/>
            </a:endParaRPr>
          </a:p>
          <a:p>
            <a:pPr marL="0" marR="0" lvl="0" indent="0" algn="just" defTabSz="914400" eaLnBrk="1" fontAlgn="auto" latinLnBrk="0" hangingPunct="1">
              <a:lnSpc>
                <a:spcPct val="100000"/>
              </a:lnSpc>
              <a:spcBef>
                <a:spcPts val="0"/>
              </a:spcBef>
              <a:spcAft>
                <a:spcPts val="0"/>
              </a:spcAft>
              <a:buClrTx/>
              <a:buSzTx/>
              <a:buFontTx/>
              <a:buNone/>
              <a:tabLst>
                <a:tab pos="457200" algn="l"/>
              </a:tabLst>
              <a:defRPr/>
            </a:pPr>
            <a:r>
              <a:rPr kumimoji="0" lang="en-US" sz="1600" b="1" i="0" u="none" strike="noStrike" kern="0" cap="none" spc="0" normalizeH="0" baseline="0" noProof="0" dirty="0" smtClean="0">
                <a:ln>
                  <a:noFill/>
                </a:ln>
                <a:solidFill>
                  <a:sysClr val="windowText" lastClr="000000"/>
                </a:solidFill>
                <a:effectLst/>
                <a:uLnTx/>
                <a:uFillTx/>
              </a:rPr>
              <a:t>Unique Features:</a:t>
            </a:r>
          </a:p>
          <a:p>
            <a:pPr marL="914400" marR="0" lvl="1" indent="-457200" algn="just" defTabSz="914400" eaLnBrk="1" fontAlgn="auto" latinLnBrk="0" hangingPunct="1">
              <a:lnSpc>
                <a:spcPct val="100000"/>
              </a:lnSpc>
              <a:spcBef>
                <a:spcPts val="0"/>
              </a:spcBef>
              <a:spcAft>
                <a:spcPts val="0"/>
              </a:spcAft>
              <a:buClrTx/>
              <a:buSzTx/>
              <a:buFont typeface="Wingdings" pitchFamily="2" charset="2"/>
              <a:buChar char="§"/>
              <a:tabLst/>
              <a:defRPr/>
            </a:pPr>
            <a:r>
              <a:rPr kumimoji="0" lang="en-US" sz="1600" b="0" i="0" u="none" strike="noStrike" kern="0" cap="none" spc="0" normalizeH="0" baseline="0" noProof="0" dirty="0" smtClean="0">
                <a:ln>
                  <a:noFill/>
                </a:ln>
                <a:solidFill>
                  <a:sysClr val="windowText" lastClr="000000"/>
                </a:solidFill>
                <a:effectLst/>
                <a:uLnTx/>
                <a:uFillTx/>
              </a:rPr>
              <a:t>Single platform to check performance for major verticals of telecom business</a:t>
            </a:r>
          </a:p>
          <a:p>
            <a:pPr marL="914400" marR="0" lvl="1" indent="-457200" algn="just" defTabSz="914400" eaLnBrk="1" fontAlgn="auto" latinLnBrk="0" hangingPunct="1">
              <a:lnSpc>
                <a:spcPct val="100000"/>
              </a:lnSpc>
              <a:spcBef>
                <a:spcPts val="0"/>
              </a:spcBef>
              <a:spcAft>
                <a:spcPts val="0"/>
              </a:spcAft>
              <a:buClrTx/>
              <a:buSzTx/>
              <a:buFont typeface="Wingdings" pitchFamily="2" charset="2"/>
              <a:buChar char="§"/>
              <a:tabLst/>
              <a:defRPr/>
            </a:pPr>
            <a:r>
              <a:rPr kumimoji="0" lang="en-US" sz="1600" b="0" i="0" u="none" strike="noStrike" kern="0" cap="none" spc="0" normalizeH="0" baseline="0" noProof="0" dirty="0" smtClean="0">
                <a:ln>
                  <a:noFill/>
                </a:ln>
                <a:solidFill>
                  <a:sysClr val="windowText" lastClr="000000"/>
                </a:solidFill>
                <a:effectLst/>
                <a:uLnTx/>
                <a:uFillTx/>
              </a:rPr>
              <a:t>Map interface to visualize plan, performance and reality</a:t>
            </a:r>
          </a:p>
          <a:p>
            <a:pPr marL="914400" marR="0" lvl="1" indent="-457200" algn="just" defTabSz="914400" eaLnBrk="1" fontAlgn="auto" latinLnBrk="0" hangingPunct="1">
              <a:lnSpc>
                <a:spcPct val="100000"/>
              </a:lnSpc>
              <a:spcBef>
                <a:spcPts val="0"/>
              </a:spcBef>
              <a:spcAft>
                <a:spcPts val="0"/>
              </a:spcAft>
              <a:buClrTx/>
              <a:buSzTx/>
              <a:buFont typeface="Wingdings" pitchFamily="2" charset="2"/>
              <a:buChar char="§"/>
              <a:tabLst/>
              <a:defRPr/>
            </a:pPr>
            <a:r>
              <a:rPr kumimoji="0" lang="en-US" sz="1600" b="0" i="0" u="none" strike="noStrike" kern="0" cap="none" spc="0" normalizeH="0" baseline="0" noProof="0" dirty="0" smtClean="0">
                <a:ln>
                  <a:noFill/>
                </a:ln>
                <a:solidFill>
                  <a:sysClr val="windowText" lastClr="000000"/>
                </a:solidFill>
                <a:effectLst/>
                <a:uLnTx/>
                <a:uFillTx/>
              </a:rPr>
              <a:t>Uses historical data to enable top management to take strategic decisions</a:t>
            </a:r>
          </a:p>
          <a:p>
            <a:pPr marL="914400" marR="0" lvl="1" indent="-457200" algn="just" defTabSz="914400" eaLnBrk="1" fontAlgn="auto" latinLnBrk="0" hangingPunct="1">
              <a:lnSpc>
                <a:spcPct val="100000"/>
              </a:lnSpc>
              <a:spcBef>
                <a:spcPts val="0"/>
              </a:spcBef>
              <a:spcAft>
                <a:spcPts val="0"/>
              </a:spcAft>
              <a:buClrTx/>
              <a:buSzTx/>
              <a:buFont typeface="Wingdings" pitchFamily="2" charset="2"/>
              <a:buChar char="§"/>
              <a:tabLst/>
              <a:defRPr/>
            </a:pPr>
            <a:r>
              <a:rPr kumimoji="0" lang="en-US" sz="1600" b="0" i="0" u="none" strike="noStrike" kern="0" cap="none" spc="0" normalizeH="0" baseline="0" noProof="0" dirty="0" smtClean="0">
                <a:ln>
                  <a:noFill/>
                </a:ln>
                <a:solidFill>
                  <a:sysClr val="windowText" lastClr="000000"/>
                </a:solidFill>
                <a:effectLst/>
                <a:uLnTx/>
                <a:uFillTx/>
              </a:rPr>
              <a:t>Customize business rules/logic to suit local conditions</a:t>
            </a:r>
          </a:p>
          <a:p>
            <a:pPr marL="914400" marR="0" lvl="1" indent="-457200" algn="just" defTabSz="914400" eaLnBrk="1" fontAlgn="auto" latinLnBrk="0" hangingPunct="1">
              <a:lnSpc>
                <a:spcPct val="100000"/>
              </a:lnSpc>
              <a:spcBef>
                <a:spcPts val="0"/>
              </a:spcBef>
              <a:spcAft>
                <a:spcPts val="0"/>
              </a:spcAft>
              <a:buClrTx/>
              <a:buSzTx/>
              <a:buFont typeface="Wingdings" pitchFamily="2" charset="2"/>
              <a:buChar char="§"/>
              <a:tabLst/>
              <a:defRPr/>
            </a:pPr>
            <a:r>
              <a:rPr kumimoji="0" lang="en-US" sz="1600" b="0" i="0" u="none" strike="noStrike" kern="0" cap="none" spc="0" normalizeH="0" baseline="0" noProof="0" dirty="0" smtClean="0">
                <a:ln>
                  <a:noFill/>
                </a:ln>
                <a:solidFill>
                  <a:sysClr val="windowText" lastClr="000000"/>
                </a:solidFill>
                <a:effectLst/>
                <a:uLnTx/>
                <a:uFillTx/>
              </a:rPr>
              <a:t>Open source programming</a:t>
            </a:r>
          </a:p>
          <a:p>
            <a:pPr marL="914400" marR="0" lvl="1" indent="-457200" algn="just" defTabSz="914400" eaLnBrk="1" fontAlgn="auto" latinLnBrk="0" hangingPunct="1">
              <a:lnSpc>
                <a:spcPct val="100000"/>
              </a:lnSpc>
              <a:spcBef>
                <a:spcPts val="0"/>
              </a:spcBef>
              <a:spcAft>
                <a:spcPts val="0"/>
              </a:spcAft>
              <a:buClrTx/>
              <a:buSzTx/>
              <a:buFont typeface="Wingdings" pitchFamily="2" charset="2"/>
              <a:buChar char="§"/>
              <a:tabLst/>
              <a:defRPr/>
            </a:pPr>
            <a:r>
              <a:rPr kumimoji="0" lang="en-US" sz="1600" b="0" i="0" u="none" strike="noStrike" kern="0" cap="none" spc="0" normalizeH="0" baseline="0" noProof="0" dirty="0" smtClean="0">
                <a:ln>
                  <a:noFill/>
                </a:ln>
                <a:solidFill>
                  <a:sysClr val="windowText" lastClr="000000"/>
                </a:solidFill>
                <a:effectLst/>
                <a:uLnTx/>
                <a:uFillTx/>
              </a:rPr>
              <a:t>Customized reports</a:t>
            </a:r>
          </a:p>
          <a:p>
            <a:pPr marL="457200" marR="0" lvl="0" indent="-457200" algn="just" defTabSz="91440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smtClean="0">
                <a:ln>
                  <a:noFill/>
                </a:ln>
                <a:solidFill>
                  <a:sysClr val="windowText" lastClr="000000"/>
                </a:solidFill>
                <a:effectLst/>
                <a:uLnTx/>
                <a:uFillTx/>
              </a:rPr>
              <a:t>Benefits to Operator:</a:t>
            </a:r>
          </a:p>
          <a:p>
            <a:pPr marL="914400" marR="0" lvl="1" indent="-457200" algn="just" defTabSz="914400" eaLnBrk="1" fontAlgn="auto" latinLnBrk="0" hangingPunct="1">
              <a:lnSpc>
                <a:spcPct val="100000"/>
              </a:lnSpc>
              <a:spcBef>
                <a:spcPts val="0"/>
              </a:spcBef>
              <a:spcAft>
                <a:spcPts val="0"/>
              </a:spcAft>
              <a:buClrTx/>
              <a:buSzTx/>
              <a:buFont typeface="Wingdings" pitchFamily="2" charset="2"/>
              <a:buChar char="§"/>
              <a:tabLst/>
              <a:defRPr/>
            </a:pPr>
            <a:r>
              <a:rPr kumimoji="0" lang="en-US" sz="1600" b="0" i="0" u="none" strike="noStrike" kern="0" cap="none" spc="0" normalizeH="0" baseline="0" noProof="0" dirty="0" smtClean="0">
                <a:ln>
                  <a:noFill/>
                </a:ln>
                <a:solidFill>
                  <a:sysClr val="windowText" lastClr="000000"/>
                </a:solidFill>
                <a:effectLst/>
                <a:uLnTx/>
                <a:uFillTx/>
              </a:rPr>
              <a:t>Bring in business efficiency and maximize ROI</a:t>
            </a:r>
          </a:p>
          <a:p>
            <a:pPr marL="914400" marR="0" lvl="1" indent="-457200" algn="just" defTabSz="914400" eaLnBrk="1" fontAlgn="auto" latinLnBrk="0" hangingPunct="1">
              <a:lnSpc>
                <a:spcPct val="100000"/>
              </a:lnSpc>
              <a:spcBef>
                <a:spcPts val="0"/>
              </a:spcBef>
              <a:spcAft>
                <a:spcPts val="0"/>
              </a:spcAft>
              <a:buClrTx/>
              <a:buSzTx/>
              <a:buFont typeface="Wingdings" pitchFamily="2" charset="2"/>
              <a:buChar char="§"/>
              <a:tabLst/>
              <a:defRPr/>
            </a:pPr>
            <a:r>
              <a:rPr kumimoji="0" lang="en-US" sz="1600" b="0" i="0" u="none" strike="noStrike" kern="0" cap="none" spc="0" normalizeH="0" baseline="0" noProof="0" dirty="0" smtClean="0">
                <a:ln>
                  <a:noFill/>
                </a:ln>
                <a:solidFill>
                  <a:sysClr val="windowText" lastClr="000000"/>
                </a:solidFill>
                <a:effectLst/>
                <a:uLnTx/>
                <a:uFillTx/>
              </a:rPr>
              <a:t>Investments and strategy based on past performance/trends; minimize risk</a:t>
            </a:r>
          </a:p>
          <a:p>
            <a:pPr marL="914400" marR="0" lvl="1" indent="-457200" algn="just" defTabSz="914400" eaLnBrk="1" fontAlgn="auto" latinLnBrk="0" hangingPunct="1">
              <a:lnSpc>
                <a:spcPct val="100000"/>
              </a:lnSpc>
              <a:spcBef>
                <a:spcPts val="0"/>
              </a:spcBef>
              <a:spcAft>
                <a:spcPts val="0"/>
              </a:spcAft>
              <a:buClrTx/>
              <a:buSzTx/>
              <a:buFont typeface="Wingdings" pitchFamily="2" charset="2"/>
              <a:buChar char="§"/>
              <a:tabLst/>
              <a:defRPr/>
            </a:pPr>
            <a:r>
              <a:rPr kumimoji="0" lang="en-US" sz="1600" b="0" i="0" u="none" strike="noStrike" kern="0" cap="none" spc="0" normalizeH="0" baseline="0" noProof="0" dirty="0" smtClean="0">
                <a:ln>
                  <a:noFill/>
                </a:ln>
                <a:solidFill>
                  <a:sysClr val="windowText" lastClr="000000"/>
                </a:solidFill>
                <a:effectLst/>
                <a:uLnTx/>
                <a:uFillTx/>
              </a:rPr>
              <a:t>Understand strength and weakness in business; help select appropriate business model</a:t>
            </a:r>
          </a:p>
        </p:txBody>
      </p:sp>
      <p:sp>
        <p:nvSpPr>
          <p:cNvPr id="8" name="TextBox 7"/>
          <p:cNvSpPr txBox="1"/>
          <p:nvPr/>
        </p:nvSpPr>
        <p:spPr>
          <a:xfrm>
            <a:off x="611560" y="908720"/>
            <a:ext cx="5832648" cy="461665"/>
          </a:xfrm>
          <a:prstGeom prst="rect">
            <a:avLst/>
          </a:prstGeom>
          <a:noFill/>
        </p:spPr>
        <p:txBody>
          <a:bodyPr wrap="square" rtlCol="0">
            <a:spAutoFit/>
          </a:bodyPr>
          <a:lstStyle/>
          <a:p>
            <a:r>
              <a:rPr lang="en-US" sz="2400" b="1" cap="small" dirty="0" smtClean="0">
                <a:solidFill>
                  <a:schemeClr val="accent2">
                    <a:lumMod val="75000"/>
                  </a:schemeClr>
                </a:solidFill>
              </a:rPr>
              <a:t>T</a:t>
            </a:r>
            <a:r>
              <a:rPr lang="en-US" sz="2400" cap="small" dirty="0" smtClean="0">
                <a:solidFill>
                  <a:srgbClr val="002060"/>
                </a:solidFill>
              </a:rPr>
              <a:t>elecom BSS/OSS</a:t>
            </a:r>
            <a:endParaRPr lang="en-IN" sz="2400" cap="small" dirty="0">
              <a:solidFill>
                <a:srgbClr val="002060"/>
              </a:solidFill>
            </a:endParaRPr>
          </a:p>
        </p:txBody>
      </p:sp>
      <p:sp>
        <p:nvSpPr>
          <p:cNvPr id="9" name="TextBox 8"/>
          <p:cNvSpPr txBox="1"/>
          <p:nvPr/>
        </p:nvSpPr>
        <p:spPr>
          <a:xfrm>
            <a:off x="467544" y="2060848"/>
            <a:ext cx="5400600" cy="1323439"/>
          </a:xfrm>
          <a:prstGeom prst="rect">
            <a:avLst/>
          </a:prstGeom>
          <a:noFill/>
        </p:spPr>
        <p:txBody>
          <a:bodyPr wrap="square" rtlCol="0">
            <a:spAutoFit/>
          </a:bodyPr>
          <a:lstStyle/>
          <a:p>
            <a:pPr lvl="0" algn="just"/>
            <a:r>
              <a:rPr lang="en-US" sz="1600" kern="0" dirty="0" smtClean="0">
                <a:solidFill>
                  <a:sysClr val="windowText" lastClr="000000"/>
                </a:solidFill>
              </a:rPr>
              <a:t>A Unique and innovative software product which enables operators to develop business strategy after understanding the performance from sales, marketing, distribution, network, usage and other important.</a:t>
            </a:r>
          </a:p>
          <a:p>
            <a:pPr algn="just"/>
            <a:endParaRPr lang="en-IN" sz="1600" dirty="0"/>
          </a:p>
        </p:txBody>
      </p:sp>
      <p:pic>
        <p:nvPicPr>
          <p:cNvPr id="17409" name="Picture 1"/>
          <p:cNvPicPr>
            <a:picLocks noChangeAspect="1" noChangeArrowheads="1"/>
          </p:cNvPicPr>
          <p:nvPr/>
        </p:nvPicPr>
        <p:blipFill>
          <a:blip r:embed="rId2" cstate="print"/>
          <a:srcRect/>
          <a:stretch>
            <a:fillRect/>
          </a:stretch>
        </p:blipFill>
        <p:spPr bwMode="auto">
          <a:xfrm>
            <a:off x="6012160" y="1412776"/>
            <a:ext cx="2788327" cy="216024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F1A3C7A7-6A49-45C8-88E7-DD6BA9BFEAE0}" type="slidenum">
              <a:rPr lang="en-IN" smtClean="0"/>
              <a:pPr/>
              <a:t>8</a:t>
            </a:fld>
            <a:endParaRPr lang="en-IN"/>
          </a:p>
        </p:txBody>
      </p:sp>
      <p:sp>
        <p:nvSpPr>
          <p:cNvPr id="3" name="Footer Placeholder 2"/>
          <p:cNvSpPr>
            <a:spLocks noGrp="1"/>
          </p:cNvSpPr>
          <p:nvPr>
            <p:ph type="ftr" sz="quarter" idx="3"/>
          </p:nvPr>
        </p:nvSpPr>
        <p:spPr/>
        <p:txBody>
          <a:bodyPr/>
          <a:lstStyle/>
          <a:p>
            <a:r>
              <a:rPr lang="en-US" smtClean="0"/>
              <a:t>Quality First</a:t>
            </a:r>
            <a:endParaRPr lang="en-IN" dirty="0"/>
          </a:p>
        </p:txBody>
      </p:sp>
      <p:sp>
        <p:nvSpPr>
          <p:cNvPr id="4" name="Content Placeholder 2"/>
          <p:cNvSpPr txBox="1">
            <a:spLocks/>
          </p:cNvSpPr>
          <p:nvPr/>
        </p:nvSpPr>
        <p:spPr bwMode="auto">
          <a:xfrm>
            <a:off x="395536" y="1415752"/>
            <a:ext cx="8686800" cy="5181600"/>
          </a:xfrm>
          <a:prstGeom prst="rect">
            <a:avLst/>
          </a:prstGeom>
          <a:noFill/>
          <a:ln w="9525">
            <a:noFill/>
            <a:miter lim="800000"/>
            <a:headEnd/>
            <a:tailEnd/>
          </a:ln>
        </p:spPr>
        <p:txBody>
          <a:bodyPr anchor="ctr" anchorCtr="0"/>
          <a:lstStyle/>
          <a:p>
            <a:pPr algn="just">
              <a:tabLst>
                <a:tab pos="457200" algn="l"/>
              </a:tabLst>
            </a:pPr>
            <a:r>
              <a:rPr lang="en-US" sz="1600" b="1" dirty="0" smtClean="0">
                <a:solidFill>
                  <a:schemeClr val="tx1"/>
                </a:solidFill>
              </a:rPr>
              <a:t>Brief Description:</a:t>
            </a:r>
          </a:p>
          <a:p>
            <a:pPr algn="just">
              <a:tabLst>
                <a:tab pos="457200" algn="l"/>
              </a:tabLst>
            </a:pPr>
            <a:endParaRPr lang="en-US" sz="1600" b="1" dirty="0" smtClean="0"/>
          </a:p>
          <a:p>
            <a:pPr algn="just">
              <a:tabLst>
                <a:tab pos="457200" algn="l"/>
              </a:tabLst>
            </a:pPr>
            <a:endParaRPr lang="en-US" sz="1600" b="1" dirty="0" smtClean="0">
              <a:solidFill>
                <a:schemeClr val="tx1"/>
              </a:solidFill>
            </a:endParaRPr>
          </a:p>
          <a:p>
            <a:pPr algn="just">
              <a:tabLst>
                <a:tab pos="457200" algn="l"/>
              </a:tabLst>
            </a:pPr>
            <a:endParaRPr lang="en-US" sz="1600" b="1" dirty="0" smtClean="0"/>
          </a:p>
          <a:p>
            <a:pPr algn="just">
              <a:tabLst>
                <a:tab pos="457200" algn="l"/>
              </a:tabLst>
            </a:pPr>
            <a:endParaRPr lang="en-US" sz="1600" b="1" dirty="0" smtClean="0">
              <a:solidFill>
                <a:schemeClr val="tx1"/>
              </a:solidFill>
            </a:endParaRPr>
          </a:p>
          <a:p>
            <a:pPr algn="just">
              <a:tabLst>
                <a:tab pos="457200" algn="l"/>
              </a:tabLst>
            </a:pPr>
            <a:endParaRPr lang="en-US" sz="1600" b="1" dirty="0" smtClean="0"/>
          </a:p>
          <a:p>
            <a:pPr algn="just">
              <a:tabLst>
                <a:tab pos="457200" algn="l"/>
              </a:tabLst>
            </a:pPr>
            <a:endParaRPr lang="en-US" sz="1600" dirty="0" smtClean="0">
              <a:solidFill>
                <a:schemeClr val="tx1"/>
              </a:solidFill>
            </a:endParaRPr>
          </a:p>
          <a:p>
            <a:pPr algn="just">
              <a:tabLst>
                <a:tab pos="457200" algn="l"/>
              </a:tabLst>
            </a:pPr>
            <a:r>
              <a:rPr lang="en-US" sz="1600" b="1" dirty="0" smtClean="0">
                <a:solidFill>
                  <a:schemeClr val="tx1"/>
                </a:solidFill>
              </a:rPr>
              <a:t>Unique Features:</a:t>
            </a:r>
          </a:p>
          <a:p>
            <a:pPr marL="914400" lvl="1" indent="-457200" algn="just">
              <a:buFont typeface="Wingdings" pitchFamily="2" charset="2"/>
              <a:buChar char="§"/>
            </a:pPr>
            <a:r>
              <a:rPr lang="en-US" sz="1600" dirty="0" smtClean="0">
                <a:solidFill>
                  <a:schemeClr val="tx1"/>
                </a:solidFill>
              </a:rPr>
              <a:t>Uses RFID with handhelds to avoid manual intervention; completely automated</a:t>
            </a:r>
          </a:p>
          <a:p>
            <a:pPr marL="914400" lvl="1" indent="-457200" algn="just">
              <a:buFont typeface="Wingdings" pitchFamily="2" charset="2"/>
              <a:buChar char="§"/>
            </a:pPr>
            <a:r>
              <a:rPr lang="en-US" sz="1600" dirty="0" smtClean="0">
                <a:solidFill>
                  <a:schemeClr val="tx1"/>
                </a:solidFill>
              </a:rPr>
              <a:t>Can be customized to suit local conditions and market</a:t>
            </a:r>
          </a:p>
          <a:p>
            <a:pPr marL="914400" lvl="1" indent="-457200" algn="just">
              <a:buFont typeface="Wingdings" pitchFamily="2" charset="2"/>
              <a:buChar char="§"/>
            </a:pPr>
            <a:r>
              <a:rPr lang="en-US" sz="1600" dirty="0" smtClean="0">
                <a:solidFill>
                  <a:schemeClr val="tx1"/>
                </a:solidFill>
              </a:rPr>
              <a:t>Indicate Distribution, Balance cards, Sales patterns on Map; view geographical spread</a:t>
            </a:r>
          </a:p>
          <a:p>
            <a:pPr marL="914400" lvl="1" indent="-457200" algn="just">
              <a:buFont typeface="Wingdings" pitchFamily="2" charset="2"/>
              <a:buChar char="§"/>
            </a:pPr>
            <a:r>
              <a:rPr lang="en-US" sz="1600" dirty="0" smtClean="0">
                <a:solidFill>
                  <a:schemeClr val="tx1"/>
                </a:solidFill>
              </a:rPr>
              <a:t>Track performance of distributor, retailer and FOS</a:t>
            </a:r>
          </a:p>
          <a:p>
            <a:pPr marL="914400" lvl="1" indent="-457200" algn="just">
              <a:buFont typeface="Wingdings" pitchFamily="2" charset="2"/>
              <a:buChar char="§"/>
            </a:pPr>
            <a:r>
              <a:rPr lang="en-US" sz="1600" dirty="0" smtClean="0">
                <a:solidFill>
                  <a:schemeClr val="tx1"/>
                </a:solidFill>
              </a:rPr>
              <a:t>Route plan for FOS and prioritization</a:t>
            </a:r>
          </a:p>
          <a:p>
            <a:pPr marL="914400" lvl="1" indent="-457200" algn="just">
              <a:buFont typeface="Wingdings" pitchFamily="2" charset="2"/>
              <a:buChar char="§"/>
            </a:pPr>
            <a:r>
              <a:rPr lang="en-US" sz="1600" dirty="0" smtClean="0">
                <a:solidFill>
                  <a:schemeClr val="tx1"/>
                </a:solidFill>
              </a:rPr>
              <a:t>Customized MIS Reports</a:t>
            </a:r>
          </a:p>
          <a:p>
            <a:pPr marL="457200" indent="-457200" algn="just">
              <a:spcBef>
                <a:spcPts val="0"/>
              </a:spcBef>
              <a:buFont typeface="Wingdings" pitchFamily="2" charset="2"/>
              <a:buChar char="§"/>
            </a:pPr>
            <a:endParaRPr lang="en-US" sz="1600" dirty="0" smtClean="0">
              <a:solidFill>
                <a:schemeClr val="tx1"/>
              </a:solidFill>
            </a:endParaRPr>
          </a:p>
          <a:p>
            <a:pPr marL="457200" indent="-457200" algn="just">
              <a:spcBef>
                <a:spcPts val="0"/>
              </a:spcBef>
            </a:pPr>
            <a:r>
              <a:rPr lang="en-US" sz="1600" b="1" dirty="0" smtClean="0">
                <a:solidFill>
                  <a:schemeClr val="tx1"/>
                </a:solidFill>
              </a:rPr>
              <a:t>Benefits to Operator:</a:t>
            </a:r>
          </a:p>
          <a:p>
            <a:pPr marL="914400" lvl="1" indent="-457200" algn="just">
              <a:spcBef>
                <a:spcPts val="0"/>
              </a:spcBef>
              <a:buFont typeface="Wingdings" pitchFamily="2" charset="2"/>
              <a:buChar char="§"/>
            </a:pPr>
            <a:r>
              <a:rPr lang="en-US" sz="1600" dirty="0" smtClean="0">
                <a:solidFill>
                  <a:schemeClr val="tx1"/>
                </a:solidFill>
              </a:rPr>
              <a:t>Ensure efficient SIM/Recharge voucher distribution; significant </a:t>
            </a:r>
            <a:r>
              <a:rPr lang="en-US" sz="1600" dirty="0" err="1" smtClean="0">
                <a:solidFill>
                  <a:schemeClr val="tx1"/>
                </a:solidFill>
              </a:rPr>
              <a:t>capex</a:t>
            </a:r>
            <a:r>
              <a:rPr lang="en-US" sz="1600" dirty="0" smtClean="0">
                <a:solidFill>
                  <a:schemeClr val="tx1"/>
                </a:solidFill>
              </a:rPr>
              <a:t> and opex savings</a:t>
            </a:r>
          </a:p>
          <a:p>
            <a:pPr marL="914400" lvl="1" indent="-457200" algn="just">
              <a:spcBef>
                <a:spcPts val="0"/>
              </a:spcBef>
              <a:buFont typeface="Wingdings" pitchFamily="2" charset="2"/>
              <a:buChar char="§"/>
            </a:pPr>
            <a:r>
              <a:rPr lang="en-US" sz="1600" dirty="0" smtClean="0">
                <a:solidFill>
                  <a:schemeClr val="tx1"/>
                </a:solidFill>
              </a:rPr>
              <a:t>Timely actions to ensure presence</a:t>
            </a:r>
          </a:p>
          <a:p>
            <a:pPr marL="914400" lvl="1" indent="-457200" algn="just">
              <a:spcBef>
                <a:spcPts val="0"/>
              </a:spcBef>
              <a:buFont typeface="Wingdings" pitchFamily="2" charset="2"/>
              <a:buChar char="§"/>
            </a:pPr>
            <a:r>
              <a:rPr lang="en-US" sz="1600" dirty="0" smtClean="0">
                <a:solidFill>
                  <a:schemeClr val="tx1"/>
                </a:solidFill>
              </a:rPr>
              <a:t>Increased efficiency</a:t>
            </a:r>
          </a:p>
        </p:txBody>
      </p:sp>
      <p:sp>
        <p:nvSpPr>
          <p:cNvPr id="6" name="TextBox 5"/>
          <p:cNvSpPr txBox="1"/>
          <p:nvPr/>
        </p:nvSpPr>
        <p:spPr>
          <a:xfrm>
            <a:off x="611560" y="908720"/>
            <a:ext cx="5832648" cy="461665"/>
          </a:xfrm>
          <a:prstGeom prst="rect">
            <a:avLst/>
          </a:prstGeom>
          <a:noFill/>
        </p:spPr>
        <p:txBody>
          <a:bodyPr wrap="square" rtlCol="0">
            <a:spAutoFit/>
          </a:bodyPr>
          <a:lstStyle/>
          <a:p>
            <a:r>
              <a:rPr lang="en-US" sz="2400" b="1" cap="small" dirty="0" smtClean="0">
                <a:solidFill>
                  <a:schemeClr val="accent2">
                    <a:lumMod val="75000"/>
                  </a:schemeClr>
                </a:solidFill>
              </a:rPr>
              <a:t>S</a:t>
            </a:r>
            <a:r>
              <a:rPr lang="en-US" sz="2400" cap="small" dirty="0" smtClean="0">
                <a:solidFill>
                  <a:srgbClr val="002060"/>
                </a:solidFill>
              </a:rPr>
              <a:t>upply </a:t>
            </a:r>
            <a:r>
              <a:rPr lang="en-US" sz="2400" b="1" cap="small" dirty="0" smtClean="0">
                <a:solidFill>
                  <a:schemeClr val="accent2">
                    <a:lumMod val="75000"/>
                  </a:schemeClr>
                </a:solidFill>
              </a:rPr>
              <a:t>C</a:t>
            </a:r>
            <a:r>
              <a:rPr lang="en-US" sz="2400" cap="small" dirty="0" smtClean="0">
                <a:solidFill>
                  <a:srgbClr val="002060"/>
                </a:solidFill>
              </a:rPr>
              <a:t>hain </a:t>
            </a:r>
            <a:r>
              <a:rPr lang="en-US" sz="2400" b="1" cap="small" dirty="0" smtClean="0">
                <a:solidFill>
                  <a:schemeClr val="accent2">
                    <a:lumMod val="75000"/>
                  </a:schemeClr>
                </a:solidFill>
              </a:rPr>
              <a:t>M</a:t>
            </a:r>
            <a:r>
              <a:rPr lang="en-US" sz="2400" cap="small" dirty="0" smtClean="0">
                <a:solidFill>
                  <a:srgbClr val="002060"/>
                </a:solidFill>
              </a:rPr>
              <a:t>anagement</a:t>
            </a:r>
            <a:endParaRPr lang="en-IN" sz="2400" cap="small" dirty="0">
              <a:solidFill>
                <a:srgbClr val="002060"/>
              </a:solidFill>
            </a:endParaRPr>
          </a:p>
        </p:txBody>
      </p:sp>
      <p:sp>
        <p:nvSpPr>
          <p:cNvPr id="7" name="TextBox 6"/>
          <p:cNvSpPr txBox="1"/>
          <p:nvPr/>
        </p:nvSpPr>
        <p:spPr>
          <a:xfrm>
            <a:off x="467544" y="1772816"/>
            <a:ext cx="5544616" cy="1569660"/>
          </a:xfrm>
          <a:prstGeom prst="rect">
            <a:avLst/>
          </a:prstGeom>
          <a:noFill/>
        </p:spPr>
        <p:txBody>
          <a:bodyPr wrap="square" rtlCol="0">
            <a:spAutoFit/>
          </a:bodyPr>
          <a:lstStyle/>
          <a:p>
            <a:pPr algn="just">
              <a:tabLst>
                <a:tab pos="457200" algn="l"/>
              </a:tabLst>
            </a:pPr>
            <a:endParaRPr lang="en-US" sz="1600" b="1" dirty="0" smtClean="0"/>
          </a:p>
          <a:p>
            <a:pPr algn="just">
              <a:tabLst>
                <a:tab pos="457200" algn="l"/>
              </a:tabLst>
            </a:pPr>
            <a:r>
              <a:rPr lang="en-US" sz="1600" dirty="0" smtClean="0"/>
              <a:t>This is a product specially developed for the mobile industry. Uses state of art RFID for management and tracking SIM cards and recharge vouchers. Integrates with Telecom BSS to produce real-time reports on supply chain management.</a:t>
            </a:r>
          </a:p>
          <a:p>
            <a:endParaRPr lang="en-IN" sz="1600" dirty="0"/>
          </a:p>
        </p:txBody>
      </p:sp>
      <p:pic>
        <p:nvPicPr>
          <p:cNvPr id="16386" name="Picture 2" descr="http://t0.gstatic.com/images?q=tbn:ANd9GcTDW0BaIb9Q2xv3PY_I07b-v60q_yR2v8x7C_CnMd5EZjcP-x0&amp;t=1&amp;usg=__r8TthM2AZu6E2Hgv-zCL8ExZzCs="/>
          <p:cNvPicPr>
            <a:picLocks noChangeAspect="1" noChangeArrowheads="1"/>
          </p:cNvPicPr>
          <p:nvPr/>
        </p:nvPicPr>
        <p:blipFill>
          <a:blip r:embed="rId2" cstate="print"/>
          <a:srcRect/>
          <a:stretch>
            <a:fillRect/>
          </a:stretch>
        </p:blipFill>
        <p:spPr bwMode="auto">
          <a:xfrm>
            <a:off x="6084168" y="1445517"/>
            <a:ext cx="2695575" cy="1695451"/>
          </a:xfrm>
          <a:prstGeom prst="rect">
            <a:avLst/>
          </a:prstGeom>
          <a:noFill/>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F1A3C7A7-6A49-45C8-88E7-DD6BA9BFEAE0}" type="slidenum">
              <a:rPr lang="en-IN" smtClean="0"/>
              <a:pPr/>
              <a:t>9</a:t>
            </a:fld>
            <a:endParaRPr lang="en-IN"/>
          </a:p>
        </p:txBody>
      </p:sp>
      <p:sp>
        <p:nvSpPr>
          <p:cNvPr id="3" name="Footer Placeholder 2"/>
          <p:cNvSpPr>
            <a:spLocks noGrp="1"/>
          </p:cNvSpPr>
          <p:nvPr>
            <p:ph type="ftr" sz="quarter" idx="3"/>
          </p:nvPr>
        </p:nvSpPr>
        <p:spPr/>
        <p:txBody>
          <a:bodyPr/>
          <a:lstStyle/>
          <a:p>
            <a:r>
              <a:rPr lang="en-US" smtClean="0"/>
              <a:t>Quality First</a:t>
            </a:r>
            <a:endParaRPr lang="en-IN" dirty="0"/>
          </a:p>
        </p:txBody>
      </p:sp>
      <p:sp>
        <p:nvSpPr>
          <p:cNvPr id="5" name="Content Placeholder 2"/>
          <p:cNvSpPr txBox="1">
            <a:spLocks/>
          </p:cNvSpPr>
          <p:nvPr/>
        </p:nvSpPr>
        <p:spPr bwMode="auto">
          <a:xfrm>
            <a:off x="381000" y="1412776"/>
            <a:ext cx="8420100" cy="4914900"/>
          </a:xfrm>
          <a:prstGeom prst="rect">
            <a:avLst/>
          </a:prstGeom>
          <a:noFill/>
          <a:ln w="9525">
            <a:noFill/>
            <a:miter lim="800000"/>
            <a:headEnd/>
            <a:tailEnd/>
          </a:ln>
        </p:spPr>
        <p:txBody>
          <a:bodyPr anchor="ctr" anchorCtr="0"/>
          <a:lstStyle/>
          <a:p>
            <a:pPr algn="just">
              <a:tabLst>
                <a:tab pos="457200" algn="l"/>
              </a:tabLst>
            </a:pPr>
            <a:r>
              <a:rPr lang="en-US" sz="1600" b="1" dirty="0" smtClean="0">
                <a:solidFill>
                  <a:schemeClr val="tx1"/>
                </a:solidFill>
              </a:rPr>
              <a:t>Brief Description:</a:t>
            </a:r>
            <a:endParaRPr lang="en-US" sz="1600" dirty="0" smtClean="0">
              <a:solidFill>
                <a:schemeClr val="tx1"/>
              </a:solidFill>
            </a:endParaRPr>
          </a:p>
          <a:p>
            <a:pPr algn="just">
              <a:tabLst>
                <a:tab pos="457200" algn="l"/>
              </a:tabLst>
            </a:pPr>
            <a:endParaRPr lang="en-US" sz="1600" dirty="0" smtClean="0"/>
          </a:p>
          <a:p>
            <a:pPr algn="just">
              <a:tabLst>
                <a:tab pos="457200" algn="l"/>
              </a:tabLst>
            </a:pPr>
            <a:endParaRPr lang="en-US" sz="1600" dirty="0" smtClean="0">
              <a:solidFill>
                <a:schemeClr val="tx1"/>
              </a:solidFill>
            </a:endParaRPr>
          </a:p>
          <a:p>
            <a:pPr algn="just">
              <a:tabLst>
                <a:tab pos="457200" algn="l"/>
              </a:tabLst>
            </a:pPr>
            <a:endParaRPr lang="en-US" sz="1600" dirty="0" smtClean="0"/>
          </a:p>
          <a:p>
            <a:pPr algn="just">
              <a:tabLst>
                <a:tab pos="457200" algn="l"/>
              </a:tabLst>
            </a:pPr>
            <a:endParaRPr lang="en-US" sz="1600" dirty="0" smtClean="0">
              <a:solidFill>
                <a:schemeClr val="tx1"/>
              </a:solidFill>
            </a:endParaRPr>
          </a:p>
          <a:p>
            <a:pPr algn="just">
              <a:tabLst>
                <a:tab pos="457200" algn="l"/>
              </a:tabLst>
            </a:pPr>
            <a:endParaRPr lang="en-US" sz="1600" dirty="0" smtClean="0">
              <a:solidFill>
                <a:schemeClr val="tx1"/>
              </a:solidFill>
            </a:endParaRPr>
          </a:p>
          <a:p>
            <a:pPr algn="just">
              <a:tabLst>
                <a:tab pos="457200" algn="l"/>
              </a:tabLst>
            </a:pPr>
            <a:r>
              <a:rPr lang="en-US" sz="1600" b="1" dirty="0" smtClean="0">
                <a:solidFill>
                  <a:schemeClr val="tx1"/>
                </a:solidFill>
              </a:rPr>
              <a:t>Unique Features:</a:t>
            </a:r>
          </a:p>
          <a:p>
            <a:pPr marL="1371600" lvl="2" indent="-457200" algn="just">
              <a:spcBef>
                <a:spcPts val="0"/>
              </a:spcBef>
              <a:buFont typeface="Wingdings" pitchFamily="2" charset="2"/>
              <a:buChar char="§"/>
            </a:pPr>
            <a:r>
              <a:rPr lang="en-US" sz="1600" dirty="0" smtClean="0">
                <a:solidFill>
                  <a:schemeClr val="tx1"/>
                </a:solidFill>
              </a:rPr>
              <a:t>State of Art RFID based</a:t>
            </a:r>
          </a:p>
          <a:p>
            <a:pPr marL="1371600" lvl="2" indent="-457200" algn="just">
              <a:spcBef>
                <a:spcPts val="0"/>
              </a:spcBef>
              <a:buFont typeface="Wingdings" pitchFamily="2" charset="2"/>
              <a:buChar char="§"/>
            </a:pPr>
            <a:r>
              <a:rPr lang="en-US" sz="1600" dirty="0" smtClean="0">
                <a:solidFill>
                  <a:schemeClr val="tx1"/>
                </a:solidFill>
              </a:rPr>
              <a:t>Covers all elements of network</a:t>
            </a:r>
          </a:p>
          <a:p>
            <a:pPr marL="1371600" lvl="2" indent="-457200" algn="just">
              <a:spcBef>
                <a:spcPts val="0"/>
              </a:spcBef>
              <a:buFont typeface="Wingdings" pitchFamily="2" charset="2"/>
              <a:buChar char="§"/>
            </a:pPr>
            <a:r>
              <a:rPr lang="en-US" sz="1600" dirty="0" smtClean="0">
                <a:solidFill>
                  <a:schemeClr val="tx1"/>
                </a:solidFill>
              </a:rPr>
              <a:t>Flexibility of customization</a:t>
            </a:r>
          </a:p>
          <a:p>
            <a:pPr marL="1371600" lvl="2" indent="-457200" algn="just">
              <a:spcBef>
                <a:spcPts val="0"/>
              </a:spcBef>
              <a:buFont typeface="Wingdings" pitchFamily="2" charset="2"/>
              <a:buChar char="§"/>
            </a:pPr>
            <a:r>
              <a:rPr lang="en-US" sz="1600" dirty="0" smtClean="0">
                <a:solidFill>
                  <a:schemeClr val="tx1"/>
                </a:solidFill>
              </a:rPr>
              <a:t>Open source  programming; reduced costs</a:t>
            </a:r>
          </a:p>
          <a:p>
            <a:pPr marL="1371600" lvl="2" indent="-457200" algn="just">
              <a:spcBef>
                <a:spcPts val="0"/>
              </a:spcBef>
              <a:buFont typeface="Wingdings" pitchFamily="2" charset="2"/>
              <a:buChar char="§"/>
            </a:pPr>
            <a:r>
              <a:rPr lang="en-US" sz="1600" dirty="0" smtClean="0">
                <a:solidFill>
                  <a:schemeClr val="tx1"/>
                </a:solidFill>
              </a:rPr>
              <a:t>Customized reports</a:t>
            </a:r>
          </a:p>
          <a:p>
            <a:pPr marL="1371600" lvl="2" indent="-457200" algn="just">
              <a:spcBef>
                <a:spcPts val="0"/>
              </a:spcBef>
              <a:buFont typeface="Wingdings" pitchFamily="2" charset="2"/>
              <a:buChar char="§"/>
            </a:pPr>
            <a:r>
              <a:rPr lang="en-US" sz="1600" dirty="0" smtClean="0">
                <a:solidFill>
                  <a:schemeClr val="tx1"/>
                </a:solidFill>
              </a:rPr>
              <a:t>Integration with existing systems</a:t>
            </a:r>
          </a:p>
          <a:p>
            <a:pPr marL="1371600" lvl="2" indent="-457200" algn="just">
              <a:spcBef>
                <a:spcPts val="0"/>
              </a:spcBef>
              <a:buFont typeface="Wingdings" pitchFamily="2" charset="2"/>
              <a:buChar char="§"/>
            </a:pPr>
            <a:r>
              <a:rPr lang="en-US" sz="1600" dirty="0" smtClean="0">
                <a:solidFill>
                  <a:schemeClr val="tx1"/>
                </a:solidFill>
              </a:rPr>
              <a:t>Option of further automation by SMS integration</a:t>
            </a:r>
          </a:p>
          <a:p>
            <a:pPr marL="457200" indent="-457200" algn="just">
              <a:spcBef>
                <a:spcPts val="0"/>
              </a:spcBef>
              <a:buFont typeface="Wingdings" pitchFamily="2" charset="2"/>
              <a:buChar char="§"/>
            </a:pPr>
            <a:endParaRPr lang="en-US" sz="1600" dirty="0" smtClean="0">
              <a:solidFill>
                <a:schemeClr val="tx1"/>
              </a:solidFill>
            </a:endParaRPr>
          </a:p>
          <a:p>
            <a:pPr marL="457200" indent="-457200" algn="just">
              <a:spcBef>
                <a:spcPts val="0"/>
              </a:spcBef>
            </a:pPr>
            <a:r>
              <a:rPr lang="en-US" sz="1600" b="1" dirty="0" smtClean="0">
                <a:solidFill>
                  <a:schemeClr val="tx1"/>
                </a:solidFill>
              </a:rPr>
              <a:t>Benefits to Operator:</a:t>
            </a:r>
          </a:p>
          <a:p>
            <a:pPr marL="1371600" lvl="2" indent="-457200" algn="just">
              <a:spcBef>
                <a:spcPts val="0"/>
              </a:spcBef>
              <a:buFont typeface="Wingdings" pitchFamily="2" charset="2"/>
              <a:buChar char="§"/>
            </a:pPr>
            <a:r>
              <a:rPr lang="en-US" sz="1600" dirty="0" smtClean="0">
                <a:solidFill>
                  <a:schemeClr val="tx1"/>
                </a:solidFill>
              </a:rPr>
              <a:t>Asset tracking and optimizing Capital Expenditure (Capex)</a:t>
            </a:r>
          </a:p>
          <a:p>
            <a:pPr marL="1371600" lvl="2" indent="-457200" algn="just">
              <a:spcBef>
                <a:spcPts val="0"/>
              </a:spcBef>
              <a:buFont typeface="Wingdings" pitchFamily="2" charset="2"/>
              <a:buChar char="§"/>
            </a:pPr>
            <a:r>
              <a:rPr lang="en-US" sz="1600" dirty="0" smtClean="0">
                <a:solidFill>
                  <a:schemeClr val="tx1"/>
                </a:solidFill>
              </a:rPr>
              <a:t>Reduced downtime</a:t>
            </a:r>
          </a:p>
          <a:p>
            <a:pPr marL="1371600" lvl="2" indent="-457200" algn="just">
              <a:spcBef>
                <a:spcPts val="0"/>
              </a:spcBef>
              <a:buFont typeface="Wingdings" pitchFamily="2" charset="2"/>
              <a:buChar char="§"/>
            </a:pPr>
            <a:r>
              <a:rPr lang="en-US" sz="1600" dirty="0" smtClean="0">
                <a:solidFill>
                  <a:schemeClr val="tx1"/>
                </a:solidFill>
              </a:rPr>
              <a:t>Reduce Operational Expenditure (Opex)</a:t>
            </a:r>
          </a:p>
        </p:txBody>
      </p:sp>
      <p:sp>
        <p:nvSpPr>
          <p:cNvPr id="6" name="TextBox 5"/>
          <p:cNvSpPr txBox="1"/>
          <p:nvPr/>
        </p:nvSpPr>
        <p:spPr>
          <a:xfrm>
            <a:off x="611560" y="908720"/>
            <a:ext cx="5832648" cy="461665"/>
          </a:xfrm>
          <a:prstGeom prst="rect">
            <a:avLst/>
          </a:prstGeom>
          <a:noFill/>
        </p:spPr>
        <p:txBody>
          <a:bodyPr wrap="square" rtlCol="0">
            <a:spAutoFit/>
          </a:bodyPr>
          <a:lstStyle/>
          <a:p>
            <a:r>
              <a:rPr lang="en-US" sz="2400" b="1" cap="small" dirty="0" smtClean="0">
                <a:solidFill>
                  <a:schemeClr val="accent2">
                    <a:lumMod val="75000"/>
                  </a:schemeClr>
                </a:solidFill>
              </a:rPr>
              <a:t>C</a:t>
            </a:r>
            <a:r>
              <a:rPr lang="en-US" sz="2400" cap="small" dirty="0" smtClean="0">
                <a:solidFill>
                  <a:srgbClr val="002060"/>
                </a:solidFill>
              </a:rPr>
              <a:t>ell-site </a:t>
            </a:r>
            <a:r>
              <a:rPr lang="en-US" sz="2400" b="1" cap="small" dirty="0" smtClean="0">
                <a:solidFill>
                  <a:schemeClr val="accent2">
                    <a:lumMod val="75000"/>
                  </a:schemeClr>
                </a:solidFill>
              </a:rPr>
              <a:t>A</a:t>
            </a:r>
            <a:r>
              <a:rPr lang="en-US" sz="2400" cap="small" dirty="0" smtClean="0">
                <a:solidFill>
                  <a:srgbClr val="002060"/>
                </a:solidFill>
              </a:rPr>
              <a:t>sset </a:t>
            </a:r>
            <a:r>
              <a:rPr lang="en-US" sz="2400" b="1" cap="small" dirty="0" smtClean="0">
                <a:solidFill>
                  <a:schemeClr val="accent2">
                    <a:lumMod val="75000"/>
                  </a:schemeClr>
                </a:solidFill>
              </a:rPr>
              <a:t>M</a:t>
            </a:r>
            <a:r>
              <a:rPr lang="en-US" sz="2400" cap="small" dirty="0" smtClean="0">
                <a:solidFill>
                  <a:srgbClr val="002060"/>
                </a:solidFill>
              </a:rPr>
              <a:t>anagement </a:t>
            </a:r>
            <a:r>
              <a:rPr lang="en-US" sz="2400" b="1" cap="small" dirty="0" smtClean="0">
                <a:solidFill>
                  <a:schemeClr val="accent2">
                    <a:lumMod val="75000"/>
                  </a:schemeClr>
                </a:solidFill>
              </a:rPr>
              <a:t>S</a:t>
            </a:r>
            <a:r>
              <a:rPr lang="en-US" sz="2400" cap="small" dirty="0" smtClean="0">
                <a:solidFill>
                  <a:srgbClr val="002060"/>
                </a:solidFill>
              </a:rPr>
              <a:t>ystem</a:t>
            </a:r>
            <a:endParaRPr lang="en-IN" sz="2400" cap="small" dirty="0">
              <a:solidFill>
                <a:srgbClr val="002060"/>
              </a:solidFill>
            </a:endParaRPr>
          </a:p>
        </p:txBody>
      </p:sp>
      <p:pic>
        <p:nvPicPr>
          <p:cNvPr id="15362" name="Picture 2" descr="http://t0.gstatic.com/images?q=tbn:ANd9GcQDP-GGgi-Fd-z1ejW0Vp5BGSfn1QrnhSkCMKFNaTv_oFkjB3Q&amp;t=1&amp;usg=__Dq5DdH2NoqB-qa_brmP4R-14VUI="/>
          <p:cNvPicPr>
            <a:picLocks noChangeAspect="1" noChangeArrowheads="1"/>
          </p:cNvPicPr>
          <p:nvPr/>
        </p:nvPicPr>
        <p:blipFill>
          <a:blip r:embed="rId2" cstate="print"/>
          <a:srcRect/>
          <a:stretch>
            <a:fillRect/>
          </a:stretch>
        </p:blipFill>
        <p:spPr bwMode="auto">
          <a:xfrm>
            <a:off x="6228184" y="1484784"/>
            <a:ext cx="2627784" cy="1485900"/>
          </a:xfrm>
          <a:prstGeom prst="rect">
            <a:avLst/>
          </a:prstGeom>
          <a:noFill/>
        </p:spPr>
      </p:pic>
      <p:pic>
        <p:nvPicPr>
          <p:cNvPr id="15364" name="Picture 4" descr="http://t2.gstatic.com/images?q=tbn:ANd9GcQqX-APynlWHoLx-iu3sii-DwvD8k-tTG2eb_OwX-XODV0InP8&amp;t=1&amp;usg=__w9RBnYO36y9kvd4WquCq4O4veSI="/>
          <p:cNvPicPr>
            <a:picLocks noChangeAspect="1" noChangeArrowheads="1"/>
          </p:cNvPicPr>
          <p:nvPr/>
        </p:nvPicPr>
        <p:blipFill>
          <a:blip r:embed="rId3" cstate="print"/>
          <a:srcRect/>
          <a:stretch>
            <a:fillRect/>
          </a:stretch>
        </p:blipFill>
        <p:spPr bwMode="auto">
          <a:xfrm>
            <a:off x="5652120" y="1412776"/>
            <a:ext cx="1559766" cy="1728192"/>
          </a:xfrm>
          <a:prstGeom prst="rect">
            <a:avLst/>
          </a:prstGeom>
          <a:noFill/>
        </p:spPr>
      </p:pic>
      <p:sp>
        <p:nvSpPr>
          <p:cNvPr id="8" name="TextBox 7"/>
          <p:cNvSpPr txBox="1"/>
          <p:nvPr/>
        </p:nvSpPr>
        <p:spPr>
          <a:xfrm>
            <a:off x="395536" y="1847726"/>
            <a:ext cx="5256584" cy="1077218"/>
          </a:xfrm>
          <a:prstGeom prst="rect">
            <a:avLst/>
          </a:prstGeom>
          <a:noFill/>
        </p:spPr>
        <p:txBody>
          <a:bodyPr wrap="square" rtlCol="0">
            <a:spAutoFit/>
          </a:bodyPr>
          <a:lstStyle/>
          <a:p>
            <a:r>
              <a:rPr lang="en-US" sz="1600" dirty="0" smtClean="0"/>
              <a:t>Asset tracking is a challenge for Telecom Operators. This is due to frequent change/upgrade, vast coverage area, multivendor, multi technology, numerous models and parts.</a:t>
            </a:r>
          </a:p>
          <a:p>
            <a:endParaRPr lang="en-IN" sz="1600" dirty="0"/>
          </a:p>
        </p:txBody>
      </p:sp>
      <p:pic>
        <p:nvPicPr>
          <p:cNvPr id="15366" name="Picture 6" descr="http://t2.gstatic.com/images?q=tbn:ANd9GcQzVSpuSoyHv62RIyvZfHbtrDi6zVf7ROb63EEwN1AkVWkKG2w&amp;t=1&amp;usg=__k1ZJE-PqVjV1Yyj6YIc2xzqyZ7g="/>
          <p:cNvPicPr>
            <a:picLocks noChangeAspect="1" noChangeArrowheads="1"/>
          </p:cNvPicPr>
          <p:nvPr/>
        </p:nvPicPr>
        <p:blipFill>
          <a:blip r:embed="rId4" cstate="print"/>
          <a:srcRect/>
          <a:stretch>
            <a:fillRect/>
          </a:stretch>
        </p:blipFill>
        <p:spPr bwMode="auto">
          <a:xfrm>
            <a:off x="6084168" y="3501008"/>
            <a:ext cx="2667000" cy="1714500"/>
          </a:xfrm>
          <a:prstGeom prst="rect">
            <a:avLst/>
          </a:prstGeom>
          <a:noFill/>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F1A3C7A7-6A49-45C8-88E7-DD6BA9BFEAE0}" type="slidenum">
              <a:rPr lang="en-IN" smtClean="0"/>
              <a:pPr/>
              <a:t>10</a:t>
            </a:fld>
            <a:endParaRPr lang="en-IN"/>
          </a:p>
        </p:txBody>
      </p:sp>
      <p:sp>
        <p:nvSpPr>
          <p:cNvPr id="3" name="Footer Placeholder 2"/>
          <p:cNvSpPr>
            <a:spLocks noGrp="1"/>
          </p:cNvSpPr>
          <p:nvPr>
            <p:ph type="ftr" sz="quarter" idx="3"/>
          </p:nvPr>
        </p:nvSpPr>
        <p:spPr/>
        <p:txBody>
          <a:bodyPr/>
          <a:lstStyle/>
          <a:p>
            <a:r>
              <a:rPr lang="en-US" smtClean="0"/>
              <a:t>Quality First</a:t>
            </a:r>
            <a:endParaRPr lang="en-IN" dirty="0"/>
          </a:p>
        </p:txBody>
      </p:sp>
      <p:sp>
        <p:nvSpPr>
          <p:cNvPr id="5" name="Content Placeholder 2"/>
          <p:cNvSpPr txBox="1">
            <a:spLocks/>
          </p:cNvSpPr>
          <p:nvPr/>
        </p:nvSpPr>
        <p:spPr bwMode="auto">
          <a:xfrm>
            <a:off x="421704" y="1447800"/>
            <a:ext cx="8686800" cy="5029200"/>
          </a:xfrm>
          <a:prstGeom prst="rect">
            <a:avLst/>
          </a:prstGeom>
          <a:noFill/>
          <a:ln w="9525">
            <a:noFill/>
            <a:miter lim="800000"/>
            <a:headEnd/>
            <a:tailEnd/>
          </a:ln>
        </p:spPr>
        <p:txBody>
          <a:bodyPr anchor="ctr" anchorCtr="0"/>
          <a:lstStyle/>
          <a:p>
            <a:pPr algn="just">
              <a:tabLst>
                <a:tab pos="457200" algn="l"/>
              </a:tabLst>
            </a:pPr>
            <a:r>
              <a:rPr lang="en-US" sz="1600" b="1" dirty="0" smtClean="0">
                <a:solidFill>
                  <a:schemeClr val="tx1"/>
                </a:solidFill>
              </a:rPr>
              <a:t>Brief Description:</a:t>
            </a:r>
            <a:endParaRPr lang="en-US" sz="1600" dirty="0" smtClean="0">
              <a:solidFill>
                <a:schemeClr val="tx1"/>
              </a:solidFill>
            </a:endParaRPr>
          </a:p>
          <a:p>
            <a:pPr algn="just">
              <a:tabLst>
                <a:tab pos="457200" algn="l"/>
              </a:tabLst>
            </a:pPr>
            <a:endParaRPr lang="en-US" sz="1600" dirty="0" smtClean="0"/>
          </a:p>
          <a:p>
            <a:pPr algn="just">
              <a:tabLst>
                <a:tab pos="457200" algn="l"/>
              </a:tabLst>
            </a:pPr>
            <a:endParaRPr lang="en-US" sz="1600" dirty="0" smtClean="0">
              <a:solidFill>
                <a:schemeClr val="tx1"/>
              </a:solidFill>
            </a:endParaRPr>
          </a:p>
          <a:p>
            <a:pPr algn="just">
              <a:tabLst>
                <a:tab pos="457200" algn="l"/>
              </a:tabLst>
            </a:pPr>
            <a:endParaRPr lang="en-US" sz="1600" dirty="0" smtClean="0"/>
          </a:p>
          <a:p>
            <a:pPr algn="just">
              <a:tabLst>
                <a:tab pos="457200" algn="l"/>
              </a:tabLst>
            </a:pPr>
            <a:endParaRPr lang="en-US" sz="1600" dirty="0" smtClean="0">
              <a:solidFill>
                <a:schemeClr val="tx1"/>
              </a:solidFill>
            </a:endParaRPr>
          </a:p>
          <a:p>
            <a:pPr algn="just">
              <a:tabLst>
                <a:tab pos="457200" algn="l"/>
              </a:tabLst>
            </a:pPr>
            <a:endParaRPr lang="en-US" sz="1600" dirty="0" smtClean="0"/>
          </a:p>
          <a:p>
            <a:pPr algn="just">
              <a:tabLst>
                <a:tab pos="457200" algn="l"/>
              </a:tabLst>
            </a:pPr>
            <a:endParaRPr lang="en-US" sz="1600" dirty="0" smtClean="0">
              <a:solidFill>
                <a:schemeClr val="tx1"/>
              </a:solidFill>
            </a:endParaRPr>
          </a:p>
          <a:p>
            <a:pPr algn="just">
              <a:tabLst>
                <a:tab pos="457200" algn="l"/>
              </a:tabLst>
            </a:pPr>
            <a:endParaRPr lang="en-US" sz="1600" dirty="0" smtClean="0">
              <a:solidFill>
                <a:schemeClr val="tx1"/>
              </a:solidFill>
            </a:endParaRPr>
          </a:p>
          <a:p>
            <a:pPr algn="just">
              <a:tabLst>
                <a:tab pos="457200" algn="l"/>
              </a:tabLst>
            </a:pPr>
            <a:r>
              <a:rPr lang="en-US" sz="1600" b="1" dirty="0" smtClean="0">
                <a:solidFill>
                  <a:schemeClr val="tx1"/>
                </a:solidFill>
              </a:rPr>
              <a:t>Unique Features:</a:t>
            </a:r>
          </a:p>
          <a:p>
            <a:pPr marL="914400" lvl="1" indent="-457200" algn="just">
              <a:spcBef>
                <a:spcPts val="0"/>
              </a:spcBef>
              <a:buFont typeface="Wingdings" pitchFamily="2" charset="2"/>
              <a:buChar char="§"/>
            </a:pPr>
            <a:r>
              <a:rPr lang="en-US" sz="1600" dirty="0" smtClean="0">
                <a:solidFill>
                  <a:schemeClr val="tx1"/>
                </a:solidFill>
              </a:rPr>
              <a:t>Covers all services and technologies</a:t>
            </a:r>
          </a:p>
          <a:p>
            <a:pPr marL="914400" lvl="1" indent="-457200" algn="just">
              <a:spcBef>
                <a:spcPts val="0"/>
              </a:spcBef>
              <a:buFont typeface="Wingdings" pitchFamily="2" charset="2"/>
              <a:buChar char="§"/>
            </a:pPr>
            <a:r>
              <a:rPr lang="en-US" sz="1600" dirty="0" smtClean="0">
                <a:solidFill>
                  <a:schemeClr val="tx1"/>
                </a:solidFill>
              </a:rPr>
              <a:t>Highly experienced manpower used to execute and analyze</a:t>
            </a:r>
          </a:p>
          <a:p>
            <a:pPr marL="914400" lvl="1" indent="-457200" algn="just">
              <a:spcBef>
                <a:spcPts val="0"/>
              </a:spcBef>
              <a:buFont typeface="Wingdings" pitchFamily="2" charset="2"/>
              <a:buChar char="§"/>
            </a:pPr>
            <a:r>
              <a:rPr lang="en-US" sz="1600" dirty="0" smtClean="0">
                <a:solidFill>
                  <a:schemeClr val="tx1"/>
                </a:solidFill>
              </a:rPr>
              <a:t>Exhaustive report with analysis and remedies to improve KPIs</a:t>
            </a:r>
          </a:p>
          <a:p>
            <a:pPr marL="914400" lvl="1" indent="-457200" algn="just">
              <a:spcBef>
                <a:spcPts val="0"/>
              </a:spcBef>
              <a:buFont typeface="Wingdings" pitchFamily="2" charset="2"/>
              <a:buChar char="§"/>
            </a:pPr>
            <a:r>
              <a:rPr lang="en-US" sz="1600" dirty="0" smtClean="0">
                <a:solidFill>
                  <a:schemeClr val="tx1"/>
                </a:solidFill>
              </a:rPr>
              <a:t>Complete raw data available for future reference</a:t>
            </a:r>
          </a:p>
          <a:p>
            <a:pPr marL="457200" indent="-457200" algn="just">
              <a:spcBef>
                <a:spcPts val="0"/>
              </a:spcBef>
            </a:pPr>
            <a:endParaRPr lang="en-US" sz="1600" dirty="0" smtClean="0">
              <a:solidFill>
                <a:schemeClr val="tx1"/>
              </a:solidFill>
            </a:endParaRPr>
          </a:p>
          <a:p>
            <a:pPr marL="457200" indent="-457200" algn="just">
              <a:spcBef>
                <a:spcPts val="0"/>
              </a:spcBef>
            </a:pPr>
            <a:r>
              <a:rPr lang="en-US" sz="1600" b="1" dirty="0" smtClean="0">
                <a:solidFill>
                  <a:schemeClr val="tx1"/>
                </a:solidFill>
              </a:rPr>
              <a:t>Benefits to Operator:</a:t>
            </a:r>
          </a:p>
          <a:p>
            <a:pPr marL="914400" lvl="1" indent="-457200" algn="just">
              <a:spcBef>
                <a:spcPts val="0"/>
              </a:spcBef>
              <a:buFont typeface="Wingdings" pitchFamily="2" charset="2"/>
              <a:buChar char="§"/>
            </a:pPr>
            <a:r>
              <a:rPr lang="en-US" sz="1600" dirty="0" smtClean="0">
                <a:solidFill>
                  <a:schemeClr val="tx1"/>
                </a:solidFill>
              </a:rPr>
              <a:t>Enhanced customer experience</a:t>
            </a:r>
          </a:p>
          <a:p>
            <a:pPr marL="914400" lvl="1" indent="-457200" algn="just">
              <a:spcBef>
                <a:spcPts val="0"/>
              </a:spcBef>
              <a:buFont typeface="Wingdings" pitchFamily="2" charset="2"/>
              <a:buChar char="§"/>
            </a:pPr>
            <a:r>
              <a:rPr lang="en-US" sz="1600" dirty="0" smtClean="0">
                <a:solidFill>
                  <a:schemeClr val="tx1"/>
                </a:solidFill>
              </a:rPr>
              <a:t>Understanding strengths and weaknesses</a:t>
            </a:r>
          </a:p>
          <a:p>
            <a:pPr marL="914400" lvl="1" indent="-457200" algn="just">
              <a:spcBef>
                <a:spcPts val="0"/>
              </a:spcBef>
              <a:buFont typeface="Wingdings" pitchFamily="2" charset="2"/>
              <a:buChar char="§"/>
            </a:pPr>
            <a:r>
              <a:rPr lang="en-US" sz="1600" dirty="0" smtClean="0">
                <a:solidFill>
                  <a:schemeClr val="tx1"/>
                </a:solidFill>
              </a:rPr>
              <a:t>Provides roadmap for future rollout </a:t>
            </a:r>
          </a:p>
          <a:p>
            <a:pPr marL="914400" lvl="1" indent="-457200" algn="just">
              <a:spcBef>
                <a:spcPts val="0"/>
              </a:spcBef>
              <a:buFont typeface="Wingdings" pitchFamily="2" charset="2"/>
              <a:buChar char="§"/>
            </a:pPr>
            <a:r>
              <a:rPr lang="en-US" sz="1600" dirty="0" smtClean="0">
                <a:solidFill>
                  <a:schemeClr val="tx1"/>
                </a:solidFill>
              </a:rPr>
              <a:t>Audit results with network vendor reports</a:t>
            </a:r>
          </a:p>
        </p:txBody>
      </p:sp>
      <p:sp>
        <p:nvSpPr>
          <p:cNvPr id="6" name="TextBox 5"/>
          <p:cNvSpPr txBox="1"/>
          <p:nvPr/>
        </p:nvSpPr>
        <p:spPr>
          <a:xfrm>
            <a:off x="611560" y="908720"/>
            <a:ext cx="5832648" cy="461665"/>
          </a:xfrm>
          <a:prstGeom prst="rect">
            <a:avLst/>
          </a:prstGeom>
          <a:noFill/>
        </p:spPr>
        <p:txBody>
          <a:bodyPr wrap="square" rtlCol="0">
            <a:spAutoFit/>
          </a:bodyPr>
          <a:lstStyle/>
          <a:p>
            <a:r>
              <a:rPr lang="en-US" sz="2400" b="1" cap="small" dirty="0" smtClean="0">
                <a:solidFill>
                  <a:schemeClr val="accent2">
                    <a:lumMod val="75000"/>
                  </a:schemeClr>
                </a:solidFill>
              </a:rPr>
              <a:t>N</a:t>
            </a:r>
            <a:r>
              <a:rPr lang="en-US" sz="2400" cap="small" dirty="0" smtClean="0">
                <a:solidFill>
                  <a:srgbClr val="002060"/>
                </a:solidFill>
              </a:rPr>
              <a:t>etwork </a:t>
            </a:r>
            <a:r>
              <a:rPr lang="en-US" sz="2400" b="1" cap="small" dirty="0" smtClean="0">
                <a:solidFill>
                  <a:schemeClr val="accent2">
                    <a:lumMod val="75000"/>
                  </a:schemeClr>
                </a:solidFill>
              </a:rPr>
              <a:t>B</a:t>
            </a:r>
            <a:r>
              <a:rPr lang="en-US" sz="2400" cap="small" dirty="0" smtClean="0">
                <a:solidFill>
                  <a:srgbClr val="002060"/>
                </a:solidFill>
              </a:rPr>
              <a:t>enchmarking</a:t>
            </a:r>
            <a:endParaRPr lang="en-IN" sz="2400" cap="small" dirty="0">
              <a:solidFill>
                <a:srgbClr val="002060"/>
              </a:solidFill>
            </a:endParaRPr>
          </a:p>
        </p:txBody>
      </p:sp>
      <p:pic>
        <p:nvPicPr>
          <p:cNvPr id="14338" name="Picture 2" descr="http://t1.gstatic.com/images?q=tbn:ANd9GcS-GjbgwAF3pgAeznv1VPElJisb3ecmltJynvkva3I6yxkc8z8&amp;t=1&amp;usg=__AljSmAbP8NK_GNR_o_SqmsY2GL4="/>
          <p:cNvPicPr>
            <a:picLocks noChangeAspect="1" noChangeArrowheads="1"/>
          </p:cNvPicPr>
          <p:nvPr/>
        </p:nvPicPr>
        <p:blipFill>
          <a:blip r:embed="rId2" cstate="print"/>
          <a:srcRect/>
          <a:stretch>
            <a:fillRect/>
          </a:stretch>
        </p:blipFill>
        <p:spPr bwMode="auto">
          <a:xfrm>
            <a:off x="6300192" y="1484784"/>
            <a:ext cx="2466975" cy="1847851"/>
          </a:xfrm>
          <a:prstGeom prst="rect">
            <a:avLst/>
          </a:prstGeom>
          <a:noFill/>
        </p:spPr>
      </p:pic>
      <p:sp>
        <p:nvSpPr>
          <p:cNvPr id="7" name="TextBox 6"/>
          <p:cNvSpPr txBox="1"/>
          <p:nvPr/>
        </p:nvSpPr>
        <p:spPr>
          <a:xfrm>
            <a:off x="467544" y="1916832"/>
            <a:ext cx="5688632" cy="1815882"/>
          </a:xfrm>
          <a:prstGeom prst="rect">
            <a:avLst/>
          </a:prstGeom>
          <a:noFill/>
        </p:spPr>
        <p:txBody>
          <a:bodyPr wrap="square" rtlCol="0">
            <a:spAutoFit/>
          </a:bodyPr>
          <a:lstStyle/>
          <a:p>
            <a:r>
              <a:rPr lang="en-US" sz="1600" dirty="0" smtClean="0"/>
              <a:t>Conduct Network benchmarking to access network quality for all CS and PS services and compare it with competition. This enable operators to get a third party view and customer perception about the network accessibility, integrity and retainability for its services. Benchmarking can be done with competition irrespective of technology (GSM, CDMA, WCDMA). </a:t>
            </a:r>
          </a:p>
          <a:p>
            <a:endParaRPr lang="en-IN" sz="1600" dirty="0"/>
          </a:p>
        </p:txBody>
      </p:sp>
      <p:pic>
        <p:nvPicPr>
          <p:cNvPr id="14340" name="Picture 4" descr="http://t3.gstatic.com/images?q=tbn:ANd9GcSoAqskWhWaWdbccxiNHuBsOfOp64JQjTBNidhBdQfL4hYJQgw&amp;t=1&amp;h=195&amp;w=142&amp;usg=__D7EeoIBwLwfZWjDVMLhRiiO_4YM="/>
          <p:cNvPicPr>
            <a:picLocks noChangeAspect="1" noChangeArrowheads="1"/>
          </p:cNvPicPr>
          <p:nvPr/>
        </p:nvPicPr>
        <p:blipFill>
          <a:blip r:embed="rId3" cstate="print"/>
          <a:srcRect/>
          <a:stretch>
            <a:fillRect/>
          </a:stretch>
        </p:blipFill>
        <p:spPr bwMode="auto">
          <a:xfrm>
            <a:off x="6660232" y="3645024"/>
            <a:ext cx="1828800" cy="2505076"/>
          </a:xfrm>
          <a:prstGeom prst="rect">
            <a:avLst/>
          </a:prstGeom>
          <a:noFill/>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F1A3C7A7-6A49-45C8-88E7-DD6BA9BFEAE0}" type="slidenum">
              <a:rPr lang="en-IN" smtClean="0"/>
              <a:pPr/>
              <a:t>11</a:t>
            </a:fld>
            <a:endParaRPr lang="en-IN"/>
          </a:p>
        </p:txBody>
      </p:sp>
      <p:sp>
        <p:nvSpPr>
          <p:cNvPr id="3" name="Footer Placeholder 2"/>
          <p:cNvSpPr>
            <a:spLocks noGrp="1"/>
          </p:cNvSpPr>
          <p:nvPr>
            <p:ph type="ftr" sz="quarter" idx="3"/>
          </p:nvPr>
        </p:nvSpPr>
        <p:spPr/>
        <p:txBody>
          <a:bodyPr/>
          <a:lstStyle/>
          <a:p>
            <a:r>
              <a:rPr lang="en-US" smtClean="0"/>
              <a:t>Quality First</a:t>
            </a:r>
            <a:endParaRPr lang="en-IN" dirty="0"/>
          </a:p>
        </p:txBody>
      </p:sp>
      <p:sp>
        <p:nvSpPr>
          <p:cNvPr id="5" name="Content Placeholder 2"/>
          <p:cNvSpPr txBox="1">
            <a:spLocks/>
          </p:cNvSpPr>
          <p:nvPr/>
        </p:nvSpPr>
        <p:spPr bwMode="auto">
          <a:xfrm>
            <a:off x="457200" y="1340768"/>
            <a:ext cx="8686800" cy="5105400"/>
          </a:xfrm>
          <a:prstGeom prst="rect">
            <a:avLst/>
          </a:prstGeom>
          <a:noFill/>
          <a:ln w="9525">
            <a:noFill/>
            <a:miter lim="800000"/>
            <a:headEnd/>
            <a:tailEnd/>
          </a:ln>
        </p:spPr>
        <p:txBody>
          <a:bodyPr anchor="ctr" anchorCtr="0"/>
          <a:lstStyle/>
          <a:p>
            <a:pPr algn="just">
              <a:tabLst>
                <a:tab pos="457200" algn="l"/>
              </a:tabLst>
            </a:pPr>
            <a:r>
              <a:rPr lang="en-US" sz="1600" b="1" dirty="0" smtClean="0">
                <a:solidFill>
                  <a:schemeClr val="tx1"/>
                </a:solidFill>
              </a:rPr>
              <a:t>Brief Description:</a:t>
            </a:r>
          </a:p>
          <a:p>
            <a:pPr algn="just">
              <a:tabLst>
                <a:tab pos="457200" algn="l"/>
              </a:tabLst>
            </a:pPr>
            <a:endParaRPr lang="en-US" sz="1600" dirty="0" smtClean="0">
              <a:solidFill>
                <a:schemeClr val="tx1"/>
              </a:solidFill>
            </a:endParaRPr>
          </a:p>
          <a:p>
            <a:pPr algn="just">
              <a:tabLst>
                <a:tab pos="457200" algn="l"/>
              </a:tabLst>
            </a:pPr>
            <a:endParaRPr lang="en-US" sz="1600" dirty="0" smtClean="0"/>
          </a:p>
          <a:p>
            <a:pPr algn="just">
              <a:tabLst>
                <a:tab pos="457200" algn="l"/>
              </a:tabLst>
            </a:pPr>
            <a:endParaRPr lang="en-US" sz="1600" dirty="0" smtClean="0">
              <a:solidFill>
                <a:schemeClr val="tx1"/>
              </a:solidFill>
            </a:endParaRPr>
          </a:p>
          <a:p>
            <a:pPr algn="just">
              <a:tabLst>
                <a:tab pos="457200" algn="l"/>
              </a:tabLst>
            </a:pPr>
            <a:endParaRPr lang="en-US" sz="1600" dirty="0" smtClean="0"/>
          </a:p>
          <a:p>
            <a:pPr algn="just">
              <a:tabLst>
                <a:tab pos="457200" algn="l"/>
              </a:tabLst>
            </a:pPr>
            <a:endParaRPr lang="en-US" sz="1600" dirty="0" smtClean="0">
              <a:solidFill>
                <a:schemeClr val="tx1"/>
              </a:solidFill>
            </a:endParaRPr>
          </a:p>
          <a:p>
            <a:pPr algn="just">
              <a:tabLst>
                <a:tab pos="457200" algn="l"/>
              </a:tabLst>
            </a:pPr>
            <a:endParaRPr lang="en-US" sz="1600" dirty="0" smtClean="0">
              <a:solidFill>
                <a:schemeClr val="tx1"/>
              </a:solidFill>
            </a:endParaRPr>
          </a:p>
          <a:p>
            <a:pPr algn="just">
              <a:tabLst>
                <a:tab pos="457200" algn="l"/>
              </a:tabLst>
            </a:pPr>
            <a:r>
              <a:rPr lang="en-US" sz="1600" b="1" dirty="0" smtClean="0">
                <a:solidFill>
                  <a:schemeClr val="tx1"/>
                </a:solidFill>
              </a:rPr>
              <a:t>Unique Features:</a:t>
            </a:r>
          </a:p>
          <a:p>
            <a:pPr marL="914400" lvl="1" indent="-457200" algn="just">
              <a:spcBef>
                <a:spcPts val="0"/>
              </a:spcBef>
              <a:buFont typeface="Wingdings" pitchFamily="2" charset="2"/>
              <a:buChar char="§"/>
            </a:pPr>
            <a:r>
              <a:rPr lang="en-US" sz="1600" dirty="0" smtClean="0">
                <a:solidFill>
                  <a:schemeClr val="tx1"/>
                </a:solidFill>
              </a:rPr>
              <a:t>Planning for all elements of voice, data and VAS network; vendor independent design</a:t>
            </a:r>
          </a:p>
          <a:p>
            <a:pPr marL="914400" lvl="1" indent="-457200" algn="just">
              <a:spcBef>
                <a:spcPts val="0"/>
              </a:spcBef>
              <a:buFont typeface="Wingdings" pitchFamily="2" charset="2"/>
              <a:buChar char="§"/>
            </a:pPr>
            <a:r>
              <a:rPr lang="en-US" sz="1600" dirty="0" smtClean="0">
                <a:solidFill>
                  <a:schemeClr val="tx1"/>
                </a:solidFill>
              </a:rPr>
              <a:t>Use proper tools and market assumptions </a:t>
            </a:r>
          </a:p>
          <a:p>
            <a:pPr marL="914400" lvl="1" indent="-457200" algn="just">
              <a:spcBef>
                <a:spcPts val="0"/>
              </a:spcBef>
              <a:buFont typeface="Wingdings" pitchFamily="2" charset="2"/>
              <a:buChar char="§"/>
            </a:pPr>
            <a:r>
              <a:rPr lang="en-US" sz="1600" dirty="0" smtClean="0">
                <a:solidFill>
                  <a:schemeClr val="tx1"/>
                </a:solidFill>
              </a:rPr>
              <a:t>Experienced manpower with high productivity</a:t>
            </a:r>
          </a:p>
          <a:p>
            <a:pPr marL="914400" lvl="1" indent="-457200" algn="just">
              <a:spcBef>
                <a:spcPts val="0"/>
              </a:spcBef>
              <a:buFont typeface="Wingdings" pitchFamily="2" charset="2"/>
              <a:buChar char="§"/>
            </a:pPr>
            <a:r>
              <a:rPr lang="en-US" sz="1600" dirty="0" smtClean="0">
                <a:solidFill>
                  <a:schemeClr val="tx1"/>
                </a:solidFill>
              </a:rPr>
              <a:t>Ensure balance between network design and Capex; reuse existing infrastructure</a:t>
            </a:r>
          </a:p>
          <a:p>
            <a:pPr marL="914400" lvl="1" indent="-457200" algn="just">
              <a:spcBef>
                <a:spcPts val="0"/>
              </a:spcBef>
              <a:buFont typeface="Wingdings" pitchFamily="2" charset="2"/>
              <a:buChar char="§"/>
            </a:pPr>
            <a:r>
              <a:rPr lang="en-US" sz="1600" dirty="0" smtClean="0">
                <a:solidFill>
                  <a:schemeClr val="tx1"/>
                </a:solidFill>
              </a:rPr>
              <a:t>Ensure adherence to best practice rules of network planning</a:t>
            </a:r>
          </a:p>
          <a:p>
            <a:pPr marL="914400" lvl="1" indent="-457200" algn="just">
              <a:spcBef>
                <a:spcPts val="0"/>
              </a:spcBef>
              <a:buFont typeface="Wingdings" pitchFamily="2" charset="2"/>
              <a:buChar char="§"/>
            </a:pPr>
            <a:r>
              <a:rPr lang="en-US" sz="1600" dirty="0" smtClean="0">
                <a:solidFill>
                  <a:schemeClr val="tx1"/>
                </a:solidFill>
              </a:rPr>
              <a:t>Updated with technology and latest features</a:t>
            </a:r>
          </a:p>
          <a:p>
            <a:pPr marL="457200" indent="-457200" algn="just">
              <a:spcBef>
                <a:spcPts val="0"/>
              </a:spcBef>
            </a:pPr>
            <a:endParaRPr lang="en-US" sz="1600" dirty="0" smtClean="0">
              <a:solidFill>
                <a:schemeClr val="tx1"/>
              </a:solidFill>
            </a:endParaRPr>
          </a:p>
          <a:p>
            <a:pPr marL="457200" indent="-457200" algn="just">
              <a:spcBef>
                <a:spcPts val="0"/>
              </a:spcBef>
            </a:pPr>
            <a:r>
              <a:rPr lang="en-US" sz="1600" b="1" dirty="0" smtClean="0">
                <a:solidFill>
                  <a:schemeClr val="tx1"/>
                </a:solidFill>
              </a:rPr>
              <a:t>Benefits to Operator :</a:t>
            </a:r>
          </a:p>
          <a:p>
            <a:pPr marL="914400" lvl="1" indent="-457200" algn="just">
              <a:spcBef>
                <a:spcPts val="0"/>
              </a:spcBef>
              <a:buFont typeface="Wingdings" pitchFamily="2" charset="2"/>
              <a:buChar char="§"/>
            </a:pPr>
            <a:r>
              <a:rPr lang="en-US" sz="1600" dirty="0" smtClean="0">
                <a:solidFill>
                  <a:schemeClr val="tx1"/>
                </a:solidFill>
              </a:rPr>
              <a:t>A realistic network plan</a:t>
            </a:r>
          </a:p>
          <a:p>
            <a:pPr marL="914400" lvl="1" indent="-457200" algn="just">
              <a:spcBef>
                <a:spcPts val="0"/>
              </a:spcBef>
              <a:buFont typeface="Wingdings" pitchFamily="2" charset="2"/>
              <a:buChar char="§"/>
            </a:pPr>
            <a:r>
              <a:rPr lang="en-US" sz="1600" dirty="0" smtClean="0">
                <a:solidFill>
                  <a:schemeClr val="tx1"/>
                </a:solidFill>
              </a:rPr>
              <a:t>Vendor independent plan enables operator to swap or have multi vendors; reduce risk</a:t>
            </a:r>
          </a:p>
          <a:p>
            <a:pPr marL="914400" lvl="1" indent="-457200" algn="just">
              <a:spcBef>
                <a:spcPts val="0"/>
              </a:spcBef>
              <a:buFont typeface="Wingdings" pitchFamily="2" charset="2"/>
              <a:buChar char="§"/>
            </a:pPr>
            <a:r>
              <a:rPr lang="en-US" sz="1600" dirty="0" smtClean="0">
                <a:solidFill>
                  <a:schemeClr val="tx1"/>
                </a:solidFill>
              </a:rPr>
              <a:t>Work on project basis; reduced manpower overheads</a:t>
            </a:r>
          </a:p>
        </p:txBody>
      </p:sp>
      <p:sp>
        <p:nvSpPr>
          <p:cNvPr id="6" name="TextBox 5"/>
          <p:cNvSpPr txBox="1"/>
          <p:nvPr/>
        </p:nvSpPr>
        <p:spPr>
          <a:xfrm>
            <a:off x="611560" y="908720"/>
            <a:ext cx="5832648" cy="461665"/>
          </a:xfrm>
          <a:prstGeom prst="rect">
            <a:avLst/>
          </a:prstGeom>
          <a:noFill/>
        </p:spPr>
        <p:txBody>
          <a:bodyPr wrap="square" rtlCol="0">
            <a:spAutoFit/>
          </a:bodyPr>
          <a:lstStyle/>
          <a:p>
            <a:r>
              <a:rPr lang="en-US" sz="2400" b="1" cap="small" dirty="0" smtClean="0">
                <a:solidFill>
                  <a:schemeClr val="accent2">
                    <a:lumMod val="75000"/>
                  </a:schemeClr>
                </a:solidFill>
              </a:rPr>
              <a:t>N</a:t>
            </a:r>
            <a:r>
              <a:rPr lang="en-US" sz="2400" cap="small" dirty="0" smtClean="0">
                <a:solidFill>
                  <a:srgbClr val="002060"/>
                </a:solidFill>
              </a:rPr>
              <a:t>etwork </a:t>
            </a:r>
            <a:r>
              <a:rPr lang="en-US" sz="2400" b="1" cap="small" dirty="0" smtClean="0">
                <a:solidFill>
                  <a:schemeClr val="accent2">
                    <a:lumMod val="75000"/>
                  </a:schemeClr>
                </a:solidFill>
              </a:rPr>
              <a:t>P</a:t>
            </a:r>
            <a:r>
              <a:rPr lang="en-US" sz="2400" cap="small" dirty="0" smtClean="0">
                <a:solidFill>
                  <a:srgbClr val="002060"/>
                </a:solidFill>
              </a:rPr>
              <a:t>lanning </a:t>
            </a:r>
            <a:r>
              <a:rPr lang="en-US" sz="2400" b="1" cap="small" dirty="0" smtClean="0">
                <a:solidFill>
                  <a:schemeClr val="accent2">
                    <a:lumMod val="75000"/>
                  </a:schemeClr>
                </a:solidFill>
              </a:rPr>
              <a:t>S</a:t>
            </a:r>
            <a:r>
              <a:rPr lang="en-US" sz="2400" cap="small" dirty="0" smtClean="0">
                <a:solidFill>
                  <a:srgbClr val="002060"/>
                </a:solidFill>
              </a:rPr>
              <a:t>ervices</a:t>
            </a:r>
            <a:endParaRPr lang="en-IN" sz="2400" cap="small" dirty="0">
              <a:solidFill>
                <a:srgbClr val="002060"/>
              </a:solidFill>
            </a:endParaRPr>
          </a:p>
        </p:txBody>
      </p:sp>
      <p:sp>
        <p:nvSpPr>
          <p:cNvPr id="7" name="TextBox 6"/>
          <p:cNvSpPr txBox="1"/>
          <p:nvPr/>
        </p:nvSpPr>
        <p:spPr>
          <a:xfrm>
            <a:off x="539552" y="1859340"/>
            <a:ext cx="5328592" cy="1569660"/>
          </a:xfrm>
          <a:prstGeom prst="rect">
            <a:avLst/>
          </a:prstGeom>
          <a:noFill/>
        </p:spPr>
        <p:txBody>
          <a:bodyPr wrap="square" rtlCol="0">
            <a:spAutoFit/>
          </a:bodyPr>
          <a:lstStyle/>
          <a:p>
            <a:r>
              <a:rPr lang="en-US" sz="1600" dirty="0" smtClean="0"/>
              <a:t>Sunshine is capable of providing Network Planning services for GSM/WCDMA/CDMA/WIMAX network deployment. A set of highly skilled and experienced engineers with a able team leader can ensure that the network plans meet the set criteria of coverage, quality and capacity.</a:t>
            </a:r>
          </a:p>
          <a:p>
            <a:endParaRPr lang="en-IN" sz="1600" dirty="0"/>
          </a:p>
        </p:txBody>
      </p:sp>
      <p:pic>
        <p:nvPicPr>
          <p:cNvPr id="13316" name="Picture 4" descr="http://t3.gstatic.com/images?q=tbn:ANd9GcS96deImeDR7oyLmWP4Sts-aNj3YIQ-h-JK6kMrI9wu7dKPRpo&amp;t=1&amp;usg=__ER9oy-cSB2D6Ix4TxY8RhSDyuVI="/>
          <p:cNvPicPr>
            <a:picLocks noChangeAspect="1" noChangeArrowheads="1"/>
          </p:cNvPicPr>
          <p:nvPr/>
        </p:nvPicPr>
        <p:blipFill>
          <a:blip r:embed="rId2" cstate="print"/>
          <a:srcRect/>
          <a:stretch>
            <a:fillRect/>
          </a:stretch>
        </p:blipFill>
        <p:spPr bwMode="auto">
          <a:xfrm>
            <a:off x="6444208" y="1484784"/>
            <a:ext cx="1944216" cy="1918466"/>
          </a:xfrm>
          <a:prstGeom prst="rect">
            <a:avLst/>
          </a:prstGeom>
          <a:noFill/>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89" name="Picture 1"/>
          <p:cNvPicPr>
            <a:picLocks noChangeAspect="1" noChangeArrowheads="1"/>
          </p:cNvPicPr>
          <p:nvPr/>
        </p:nvPicPr>
        <p:blipFill>
          <a:blip r:embed="rId2" cstate="print"/>
          <a:srcRect/>
          <a:stretch>
            <a:fillRect/>
          </a:stretch>
        </p:blipFill>
        <p:spPr bwMode="auto">
          <a:xfrm>
            <a:off x="6012160" y="1124744"/>
            <a:ext cx="2962275" cy="2667000"/>
          </a:xfrm>
          <a:prstGeom prst="rect">
            <a:avLst/>
          </a:prstGeom>
          <a:noFill/>
          <a:ln w="9525">
            <a:noFill/>
            <a:miter lim="800000"/>
            <a:headEnd/>
            <a:tailEnd/>
          </a:ln>
        </p:spPr>
      </p:pic>
      <p:sp>
        <p:nvSpPr>
          <p:cNvPr id="2" name="Slide Number Placeholder 1"/>
          <p:cNvSpPr>
            <a:spLocks noGrp="1"/>
          </p:cNvSpPr>
          <p:nvPr>
            <p:ph type="sldNum" sz="quarter" idx="12"/>
          </p:nvPr>
        </p:nvSpPr>
        <p:spPr/>
        <p:txBody>
          <a:bodyPr/>
          <a:lstStyle/>
          <a:p>
            <a:fld id="{F1A3C7A7-6A49-45C8-88E7-DD6BA9BFEAE0}" type="slidenum">
              <a:rPr lang="en-IN" smtClean="0"/>
              <a:pPr/>
              <a:t>12</a:t>
            </a:fld>
            <a:endParaRPr lang="en-IN"/>
          </a:p>
        </p:txBody>
      </p:sp>
      <p:sp>
        <p:nvSpPr>
          <p:cNvPr id="3" name="Footer Placeholder 2"/>
          <p:cNvSpPr>
            <a:spLocks noGrp="1"/>
          </p:cNvSpPr>
          <p:nvPr>
            <p:ph type="ftr" sz="quarter" idx="3"/>
          </p:nvPr>
        </p:nvSpPr>
        <p:spPr/>
        <p:txBody>
          <a:bodyPr/>
          <a:lstStyle/>
          <a:p>
            <a:r>
              <a:rPr lang="en-US" smtClean="0"/>
              <a:t>Quality First</a:t>
            </a:r>
            <a:endParaRPr lang="en-IN" dirty="0"/>
          </a:p>
        </p:txBody>
      </p:sp>
      <p:sp>
        <p:nvSpPr>
          <p:cNvPr id="5" name="Content Placeholder 2"/>
          <p:cNvSpPr txBox="1">
            <a:spLocks/>
          </p:cNvSpPr>
          <p:nvPr/>
        </p:nvSpPr>
        <p:spPr bwMode="auto">
          <a:xfrm>
            <a:off x="493712" y="1412776"/>
            <a:ext cx="8686800" cy="4968552"/>
          </a:xfrm>
          <a:prstGeom prst="rect">
            <a:avLst/>
          </a:prstGeom>
          <a:noFill/>
          <a:ln w="9525">
            <a:noFill/>
            <a:miter lim="800000"/>
            <a:headEnd/>
            <a:tailEnd/>
          </a:ln>
        </p:spPr>
        <p:txBody>
          <a:bodyPr anchor="ctr" anchorCtr="0"/>
          <a:lstStyle/>
          <a:p>
            <a:pPr algn="just">
              <a:tabLst>
                <a:tab pos="457200" algn="l"/>
              </a:tabLst>
            </a:pPr>
            <a:r>
              <a:rPr lang="en-US" sz="1600" b="1" dirty="0" smtClean="0">
                <a:solidFill>
                  <a:schemeClr val="tx1"/>
                </a:solidFill>
              </a:rPr>
              <a:t>Brief Description:</a:t>
            </a:r>
            <a:endParaRPr lang="en-US" sz="1600" dirty="0" smtClean="0"/>
          </a:p>
          <a:p>
            <a:pPr algn="just">
              <a:tabLst>
                <a:tab pos="457200" algn="l"/>
              </a:tabLst>
            </a:pPr>
            <a:endParaRPr lang="en-US" sz="1600" dirty="0" smtClean="0"/>
          </a:p>
          <a:p>
            <a:pPr algn="just">
              <a:tabLst>
                <a:tab pos="457200" algn="l"/>
              </a:tabLst>
            </a:pPr>
            <a:endParaRPr lang="en-US" sz="1600" dirty="0" smtClean="0"/>
          </a:p>
          <a:p>
            <a:pPr algn="just">
              <a:tabLst>
                <a:tab pos="457200" algn="l"/>
              </a:tabLst>
            </a:pPr>
            <a:endParaRPr lang="en-US" sz="1600" dirty="0" smtClean="0">
              <a:solidFill>
                <a:schemeClr val="tx1"/>
              </a:solidFill>
            </a:endParaRPr>
          </a:p>
          <a:p>
            <a:pPr algn="just">
              <a:tabLst>
                <a:tab pos="457200" algn="l"/>
              </a:tabLst>
            </a:pPr>
            <a:endParaRPr lang="en-US" sz="1600" dirty="0" smtClean="0"/>
          </a:p>
          <a:p>
            <a:pPr algn="just">
              <a:tabLst>
                <a:tab pos="457200" algn="l"/>
              </a:tabLst>
            </a:pPr>
            <a:endParaRPr lang="en-US" sz="1600" dirty="0" smtClean="0">
              <a:solidFill>
                <a:schemeClr val="tx1"/>
              </a:solidFill>
            </a:endParaRPr>
          </a:p>
          <a:p>
            <a:pPr algn="just">
              <a:tabLst>
                <a:tab pos="457200" algn="l"/>
              </a:tabLst>
            </a:pPr>
            <a:endParaRPr lang="en-US" sz="1600" dirty="0" smtClean="0">
              <a:solidFill>
                <a:schemeClr val="tx1"/>
              </a:solidFill>
            </a:endParaRPr>
          </a:p>
          <a:p>
            <a:pPr algn="just">
              <a:tabLst>
                <a:tab pos="457200" algn="l"/>
              </a:tabLst>
            </a:pPr>
            <a:r>
              <a:rPr lang="en-US" sz="1600" b="1" dirty="0" smtClean="0">
                <a:solidFill>
                  <a:schemeClr val="tx1"/>
                </a:solidFill>
              </a:rPr>
              <a:t>Unique Features:</a:t>
            </a:r>
          </a:p>
          <a:p>
            <a:pPr marL="914400" lvl="1" indent="-457200" algn="just">
              <a:spcBef>
                <a:spcPts val="0"/>
              </a:spcBef>
              <a:buFont typeface="Wingdings" pitchFamily="2" charset="2"/>
              <a:buChar char="§"/>
            </a:pPr>
            <a:r>
              <a:rPr lang="en-US" sz="1600" dirty="0" smtClean="0">
                <a:solidFill>
                  <a:schemeClr val="tx1"/>
                </a:solidFill>
              </a:rPr>
              <a:t>Different models of rendering the services enable to pick and choose</a:t>
            </a:r>
          </a:p>
          <a:p>
            <a:pPr marL="914400" lvl="1" indent="-457200" algn="just">
              <a:spcBef>
                <a:spcPts val="0"/>
              </a:spcBef>
              <a:buFont typeface="Wingdings" pitchFamily="2" charset="2"/>
              <a:buChar char="§"/>
            </a:pPr>
            <a:r>
              <a:rPr lang="en-US" sz="1600" dirty="0" smtClean="0">
                <a:solidFill>
                  <a:schemeClr val="tx1"/>
                </a:solidFill>
              </a:rPr>
              <a:t>100% measure performance. Highlight KPIs regularly to management</a:t>
            </a:r>
          </a:p>
          <a:p>
            <a:pPr marL="914400" lvl="1" indent="-457200" algn="just">
              <a:spcBef>
                <a:spcPts val="0"/>
              </a:spcBef>
              <a:buFont typeface="Wingdings" pitchFamily="2" charset="2"/>
              <a:buChar char="§"/>
            </a:pPr>
            <a:r>
              <a:rPr lang="en-US" sz="1600" dirty="0" smtClean="0">
                <a:solidFill>
                  <a:schemeClr val="tx1"/>
                </a:solidFill>
              </a:rPr>
              <a:t>Highly responsive and experienced team with high productivity</a:t>
            </a:r>
          </a:p>
          <a:p>
            <a:pPr marL="914400" lvl="1" indent="-457200" algn="just">
              <a:spcBef>
                <a:spcPts val="0"/>
              </a:spcBef>
              <a:buFont typeface="Wingdings" pitchFamily="2" charset="2"/>
              <a:buChar char="§"/>
            </a:pPr>
            <a:r>
              <a:rPr lang="en-US" sz="1600" dirty="0" smtClean="0">
                <a:solidFill>
                  <a:schemeClr val="tx1"/>
                </a:solidFill>
              </a:rPr>
              <a:t>Highly experienced sub contractor(s) with worldwide experience</a:t>
            </a:r>
          </a:p>
          <a:p>
            <a:pPr marL="914400" lvl="1" indent="-457200" algn="just">
              <a:spcBef>
                <a:spcPts val="0"/>
              </a:spcBef>
              <a:buFont typeface="Wingdings" pitchFamily="2" charset="2"/>
              <a:buChar char="§"/>
            </a:pPr>
            <a:r>
              <a:rPr lang="en-US" sz="1600" dirty="0" smtClean="0">
                <a:solidFill>
                  <a:schemeClr val="tx1"/>
                </a:solidFill>
              </a:rPr>
              <a:t>Updated with technology, tools and latest features</a:t>
            </a:r>
          </a:p>
          <a:p>
            <a:pPr marL="457200" indent="-457200" algn="just">
              <a:spcBef>
                <a:spcPts val="0"/>
              </a:spcBef>
            </a:pPr>
            <a:endParaRPr lang="en-US" sz="1600" dirty="0" smtClean="0">
              <a:solidFill>
                <a:schemeClr val="tx1"/>
              </a:solidFill>
            </a:endParaRPr>
          </a:p>
          <a:p>
            <a:pPr marL="457200" indent="-457200" algn="just">
              <a:spcBef>
                <a:spcPts val="0"/>
              </a:spcBef>
            </a:pPr>
            <a:r>
              <a:rPr lang="en-US" sz="1600" b="1" dirty="0" smtClean="0">
                <a:solidFill>
                  <a:schemeClr val="tx1"/>
                </a:solidFill>
              </a:rPr>
              <a:t>Benefits to operator:</a:t>
            </a:r>
          </a:p>
          <a:p>
            <a:pPr marL="914400" lvl="1" indent="-457200" algn="just">
              <a:spcBef>
                <a:spcPts val="0"/>
              </a:spcBef>
              <a:buFont typeface="Wingdings" pitchFamily="2" charset="2"/>
              <a:buChar char="§"/>
            </a:pPr>
            <a:r>
              <a:rPr lang="en-US" sz="1600" dirty="0" smtClean="0">
                <a:solidFill>
                  <a:schemeClr val="tx1"/>
                </a:solidFill>
              </a:rPr>
              <a:t>Increase competitiveness in the market</a:t>
            </a:r>
          </a:p>
          <a:p>
            <a:pPr marL="914400" lvl="1" indent="-457200" algn="just">
              <a:spcBef>
                <a:spcPts val="0"/>
              </a:spcBef>
              <a:buFont typeface="Wingdings" pitchFamily="2" charset="2"/>
              <a:buChar char="§"/>
            </a:pPr>
            <a:r>
              <a:rPr lang="en-US" sz="1600" dirty="0" smtClean="0">
                <a:solidFill>
                  <a:schemeClr val="tx1"/>
                </a:solidFill>
              </a:rPr>
              <a:t>Reduce manpower overheads</a:t>
            </a:r>
          </a:p>
          <a:p>
            <a:pPr marL="914400" lvl="1" indent="-457200" algn="just">
              <a:spcBef>
                <a:spcPts val="0"/>
              </a:spcBef>
              <a:buFont typeface="Wingdings" pitchFamily="2" charset="2"/>
              <a:buChar char="§"/>
            </a:pPr>
            <a:r>
              <a:rPr lang="en-US" sz="1600" dirty="0" smtClean="0">
                <a:solidFill>
                  <a:schemeClr val="tx1"/>
                </a:solidFill>
              </a:rPr>
              <a:t>Ensure KPIs are met as per regulator/market</a:t>
            </a:r>
          </a:p>
        </p:txBody>
      </p:sp>
      <p:sp>
        <p:nvSpPr>
          <p:cNvPr id="6" name="TextBox 5"/>
          <p:cNvSpPr txBox="1"/>
          <p:nvPr/>
        </p:nvSpPr>
        <p:spPr>
          <a:xfrm>
            <a:off x="611560" y="908720"/>
            <a:ext cx="5832648" cy="461665"/>
          </a:xfrm>
          <a:prstGeom prst="rect">
            <a:avLst/>
          </a:prstGeom>
          <a:noFill/>
        </p:spPr>
        <p:txBody>
          <a:bodyPr wrap="square" rtlCol="0">
            <a:spAutoFit/>
          </a:bodyPr>
          <a:lstStyle/>
          <a:p>
            <a:r>
              <a:rPr lang="en-US" sz="2400" b="1" cap="small" dirty="0" smtClean="0">
                <a:solidFill>
                  <a:schemeClr val="accent2">
                    <a:lumMod val="75000"/>
                  </a:schemeClr>
                </a:solidFill>
              </a:rPr>
              <a:t>N</a:t>
            </a:r>
            <a:r>
              <a:rPr lang="en-US" sz="2400" cap="small" dirty="0" smtClean="0">
                <a:solidFill>
                  <a:srgbClr val="002060"/>
                </a:solidFill>
              </a:rPr>
              <a:t>etwork </a:t>
            </a:r>
            <a:r>
              <a:rPr lang="en-US" sz="2400" b="1" cap="small" dirty="0" smtClean="0">
                <a:solidFill>
                  <a:schemeClr val="accent2">
                    <a:lumMod val="75000"/>
                  </a:schemeClr>
                </a:solidFill>
              </a:rPr>
              <a:t>O</a:t>
            </a:r>
            <a:r>
              <a:rPr lang="en-US" sz="2400" cap="small" dirty="0" smtClean="0">
                <a:solidFill>
                  <a:srgbClr val="002060"/>
                </a:solidFill>
              </a:rPr>
              <a:t>ptimization </a:t>
            </a:r>
            <a:r>
              <a:rPr lang="en-US" sz="2400" b="1" cap="small" dirty="0" smtClean="0">
                <a:solidFill>
                  <a:schemeClr val="accent2">
                    <a:lumMod val="75000"/>
                  </a:schemeClr>
                </a:solidFill>
              </a:rPr>
              <a:t>S</a:t>
            </a:r>
            <a:r>
              <a:rPr lang="en-US" sz="2400" cap="small" dirty="0" smtClean="0">
                <a:solidFill>
                  <a:srgbClr val="002060"/>
                </a:solidFill>
              </a:rPr>
              <a:t>ervices</a:t>
            </a:r>
            <a:endParaRPr lang="en-IN" sz="2400" cap="small" dirty="0">
              <a:solidFill>
                <a:srgbClr val="002060"/>
              </a:solidFill>
            </a:endParaRPr>
          </a:p>
        </p:txBody>
      </p:sp>
      <p:sp>
        <p:nvSpPr>
          <p:cNvPr id="7" name="TextBox 6"/>
          <p:cNvSpPr txBox="1"/>
          <p:nvPr/>
        </p:nvSpPr>
        <p:spPr>
          <a:xfrm>
            <a:off x="539552" y="2060848"/>
            <a:ext cx="5976664" cy="1492716"/>
          </a:xfrm>
          <a:prstGeom prst="rect">
            <a:avLst/>
          </a:prstGeom>
          <a:noFill/>
        </p:spPr>
        <p:txBody>
          <a:bodyPr wrap="square" rtlCol="0">
            <a:spAutoFit/>
          </a:bodyPr>
          <a:lstStyle/>
          <a:p>
            <a:r>
              <a:rPr lang="en-US" sz="1500" dirty="0" smtClean="0"/>
              <a:t>Network optimization is a continuous process and need highly skilled people. It has become even more challenging because of the network complexity with entry of new technologies and services. To remain competitive in the market, every operator has to have a quick and efficient network optimization team , </a:t>
            </a:r>
            <a:r>
              <a:rPr lang="en-US" sz="1500" b="1" i="1" dirty="0" smtClean="0">
                <a:solidFill>
                  <a:schemeClr val="accent2">
                    <a:lumMod val="75000"/>
                  </a:schemeClr>
                </a:solidFill>
              </a:rPr>
              <a:t>(Especially for Fiber &amp; UTP  cables)</a:t>
            </a:r>
          </a:p>
          <a:p>
            <a:endParaRPr lang="en-IN" sz="1600"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F1A3C7A7-6A49-45C8-88E7-DD6BA9BFEAE0}" type="slidenum">
              <a:rPr lang="en-IN" smtClean="0"/>
              <a:pPr/>
              <a:t>13</a:t>
            </a:fld>
            <a:endParaRPr lang="en-IN"/>
          </a:p>
        </p:txBody>
      </p:sp>
      <p:sp>
        <p:nvSpPr>
          <p:cNvPr id="3" name="Footer Placeholder 2"/>
          <p:cNvSpPr>
            <a:spLocks noGrp="1"/>
          </p:cNvSpPr>
          <p:nvPr>
            <p:ph type="ftr" sz="quarter" idx="3"/>
          </p:nvPr>
        </p:nvSpPr>
        <p:spPr/>
        <p:txBody>
          <a:bodyPr/>
          <a:lstStyle/>
          <a:p>
            <a:r>
              <a:rPr lang="en-US" smtClean="0"/>
              <a:t>Quality First</a:t>
            </a:r>
            <a:endParaRPr lang="en-IN" dirty="0"/>
          </a:p>
        </p:txBody>
      </p:sp>
      <p:sp>
        <p:nvSpPr>
          <p:cNvPr id="5" name="Content Placeholder 2"/>
          <p:cNvSpPr txBox="1">
            <a:spLocks/>
          </p:cNvSpPr>
          <p:nvPr/>
        </p:nvSpPr>
        <p:spPr bwMode="auto">
          <a:xfrm>
            <a:off x="228600" y="1504528"/>
            <a:ext cx="8686800" cy="4876800"/>
          </a:xfrm>
          <a:prstGeom prst="rect">
            <a:avLst/>
          </a:prstGeom>
          <a:noFill/>
          <a:ln w="9525">
            <a:noFill/>
            <a:miter lim="800000"/>
            <a:headEnd/>
            <a:tailEnd/>
          </a:ln>
        </p:spPr>
        <p:txBody>
          <a:bodyPr anchor="ctr" anchorCtr="0"/>
          <a:lstStyle/>
          <a:p>
            <a:pPr algn="just">
              <a:tabLst>
                <a:tab pos="457200" algn="l"/>
              </a:tabLst>
            </a:pPr>
            <a:r>
              <a:rPr lang="en-US" sz="1600" b="1" dirty="0" smtClean="0">
                <a:solidFill>
                  <a:schemeClr val="tx1"/>
                </a:solidFill>
              </a:rPr>
              <a:t>Brief Description:</a:t>
            </a:r>
          </a:p>
          <a:p>
            <a:pPr algn="just">
              <a:tabLst>
                <a:tab pos="457200" algn="l"/>
              </a:tabLst>
            </a:pPr>
            <a:endParaRPr lang="en-US" sz="1600" b="1" dirty="0" smtClean="0">
              <a:solidFill>
                <a:schemeClr val="tx1"/>
              </a:solidFill>
            </a:endParaRPr>
          </a:p>
          <a:p>
            <a:pPr algn="just">
              <a:tabLst>
                <a:tab pos="457200" algn="l"/>
              </a:tabLst>
            </a:pPr>
            <a:endParaRPr lang="en-US" sz="1600" b="1" dirty="0" smtClean="0">
              <a:solidFill>
                <a:schemeClr val="tx1"/>
              </a:solidFill>
            </a:endParaRPr>
          </a:p>
          <a:p>
            <a:pPr algn="just">
              <a:tabLst>
                <a:tab pos="457200" algn="l"/>
              </a:tabLst>
            </a:pPr>
            <a:endParaRPr lang="en-US" sz="1600" b="1" dirty="0" smtClean="0"/>
          </a:p>
          <a:p>
            <a:pPr algn="just">
              <a:tabLst>
                <a:tab pos="457200" algn="l"/>
              </a:tabLst>
            </a:pPr>
            <a:endParaRPr lang="en-US" sz="1600" b="1" dirty="0" smtClean="0">
              <a:solidFill>
                <a:schemeClr val="tx1"/>
              </a:solidFill>
            </a:endParaRPr>
          </a:p>
          <a:p>
            <a:pPr algn="just">
              <a:tabLst>
                <a:tab pos="457200" algn="l"/>
              </a:tabLst>
            </a:pPr>
            <a:endParaRPr lang="en-US" sz="1600" b="1" dirty="0" smtClean="0"/>
          </a:p>
          <a:p>
            <a:pPr algn="just">
              <a:tabLst>
                <a:tab pos="457200" algn="l"/>
              </a:tabLst>
            </a:pPr>
            <a:endParaRPr lang="en-US" sz="1600" b="1" dirty="0" smtClean="0">
              <a:solidFill>
                <a:schemeClr val="tx1"/>
              </a:solidFill>
            </a:endParaRPr>
          </a:p>
          <a:p>
            <a:pPr algn="just">
              <a:tabLst>
                <a:tab pos="457200" algn="l"/>
              </a:tabLst>
            </a:pPr>
            <a:endParaRPr lang="en-US" sz="1600" b="1" dirty="0" smtClean="0"/>
          </a:p>
          <a:p>
            <a:pPr algn="just">
              <a:tabLst>
                <a:tab pos="457200" algn="l"/>
              </a:tabLst>
            </a:pPr>
            <a:endParaRPr lang="en-US" sz="1600" b="1" dirty="0" smtClean="0">
              <a:solidFill>
                <a:schemeClr val="tx1"/>
              </a:solidFill>
            </a:endParaRPr>
          </a:p>
          <a:p>
            <a:pPr algn="just">
              <a:tabLst>
                <a:tab pos="457200" algn="l"/>
              </a:tabLst>
            </a:pPr>
            <a:r>
              <a:rPr lang="en-US" sz="1600" b="1" dirty="0" smtClean="0">
                <a:solidFill>
                  <a:schemeClr val="tx1"/>
                </a:solidFill>
              </a:rPr>
              <a:t>Unique Features:</a:t>
            </a:r>
          </a:p>
          <a:p>
            <a:pPr marL="914400" lvl="1" indent="-457200" algn="just">
              <a:spcBef>
                <a:spcPts val="0"/>
              </a:spcBef>
              <a:buFont typeface="Wingdings" pitchFamily="2" charset="2"/>
              <a:buChar char="§"/>
            </a:pPr>
            <a:r>
              <a:rPr lang="en-US" sz="1600" dirty="0" smtClean="0">
                <a:solidFill>
                  <a:schemeClr val="tx1"/>
                </a:solidFill>
              </a:rPr>
              <a:t>Audit Encompasses all interfaces/hardware of network</a:t>
            </a:r>
          </a:p>
          <a:p>
            <a:pPr marL="914400" lvl="1" indent="-457200" algn="just">
              <a:spcBef>
                <a:spcPts val="0"/>
              </a:spcBef>
              <a:buFont typeface="Wingdings" pitchFamily="2" charset="2"/>
              <a:buChar char="§"/>
            </a:pPr>
            <a:r>
              <a:rPr lang="en-US" sz="1600" dirty="0" smtClean="0">
                <a:solidFill>
                  <a:schemeClr val="tx1"/>
                </a:solidFill>
              </a:rPr>
              <a:t>Due attention to PS services</a:t>
            </a:r>
          </a:p>
          <a:p>
            <a:pPr marL="914400" lvl="1" indent="-457200" algn="just">
              <a:spcBef>
                <a:spcPts val="0"/>
              </a:spcBef>
              <a:buFont typeface="Wingdings" pitchFamily="2" charset="2"/>
              <a:buChar char="§"/>
            </a:pPr>
            <a:r>
              <a:rPr lang="en-US" sz="1600" dirty="0" smtClean="0">
                <a:solidFill>
                  <a:schemeClr val="tx1"/>
                </a:solidFill>
              </a:rPr>
              <a:t>Uses past and current usage to dimension network with headroom for growth</a:t>
            </a:r>
          </a:p>
          <a:p>
            <a:pPr marL="914400" lvl="1" indent="-457200" algn="just">
              <a:spcBef>
                <a:spcPts val="0"/>
              </a:spcBef>
              <a:buFont typeface="Wingdings" pitchFamily="2" charset="2"/>
              <a:buChar char="§"/>
            </a:pPr>
            <a:r>
              <a:rPr lang="en-US" sz="1600" dirty="0" smtClean="0">
                <a:solidFill>
                  <a:schemeClr val="tx1"/>
                </a:solidFill>
              </a:rPr>
              <a:t>Detailed report with improvement suggestions</a:t>
            </a:r>
          </a:p>
          <a:p>
            <a:pPr marL="914400" lvl="1" indent="-457200" algn="just">
              <a:spcBef>
                <a:spcPts val="0"/>
              </a:spcBef>
              <a:buFont typeface="Wingdings" pitchFamily="2" charset="2"/>
              <a:buChar char="§"/>
            </a:pPr>
            <a:r>
              <a:rPr lang="en-US" sz="1600" dirty="0" smtClean="0">
                <a:solidFill>
                  <a:schemeClr val="tx1"/>
                </a:solidFill>
              </a:rPr>
              <a:t>Highly experienced  manpower</a:t>
            </a:r>
          </a:p>
          <a:p>
            <a:pPr marL="457200" indent="-457200" algn="just">
              <a:spcBef>
                <a:spcPts val="0"/>
              </a:spcBef>
            </a:pPr>
            <a:endParaRPr lang="en-US" sz="1600" dirty="0" smtClean="0">
              <a:solidFill>
                <a:schemeClr val="tx1"/>
              </a:solidFill>
            </a:endParaRPr>
          </a:p>
          <a:p>
            <a:pPr marL="457200" indent="-457200" algn="just">
              <a:spcBef>
                <a:spcPts val="0"/>
              </a:spcBef>
            </a:pPr>
            <a:r>
              <a:rPr lang="en-US" sz="1600" b="1" dirty="0" smtClean="0">
                <a:solidFill>
                  <a:schemeClr val="tx1"/>
                </a:solidFill>
              </a:rPr>
              <a:t>Benefits to operator:</a:t>
            </a:r>
          </a:p>
          <a:p>
            <a:pPr marL="914400" lvl="1" indent="-457200" algn="just">
              <a:spcBef>
                <a:spcPts val="0"/>
              </a:spcBef>
              <a:buFont typeface="Wingdings" pitchFamily="2" charset="2"/>
              <a:buChar char="§"/>
            </a:pPr>
            <a:r>
              <a:rPr lang="en-US" sz="1600" dirty="0" smtClean="0">
                <a:solidFill>
                  <a:schemeClr val="tx1"/>
                </a:solidFill>
              </a:rPr>
              <a:t>Optimum </a:t>
            </a:r>
            <a:r>
              <a:rPr lang="en-US" sz="1600" dirty="0" err="1" smtClean="0">
                <a:solidFill>
                  <a:schemeClr val="tx1"/>
                </a:solidFill>
              </a:rPr>
              <a:t>capex</a:t>
            </a:r>
            <a:r>
              <a:rPr lang="en-US" sz="1600" dirty="0" smtClean="0">
                <a:solidFill>
                  <a:schemeClr val="tx1"/>
                </a:solidFill>
              </a:rPr>
              <a:t> and opex utilization </a:t>
            </a:r>
          </a:p>
          <a:p>
            <a:pPr marL="914400" lvl="1" indent="-457200" algn="just">
              <a:spcBef>
                <a:spcPts val="0"/>
              </a:spcBef>
              <a:buFont typeface="Wingdings" pitchFamily="2" charset="2"/>
              <a:buChar char="§"/>
            </a:pPr>
            <a:r>
              <a:rPr lang="en-US" sz="1600" dirty="0" smtClean="0">
                <a:solidFill>
                  <a:schemeClr val="tx1"/>
                </a:solidFill>
              </a:rPr>
              <a:t>Better customer experience</a:t>
            </a:r>
          </a:p>
          <a:p>
            <a:pPr marL="914400" lvl="1" indent="-457200" algn="just">
              <a:spcBef>
                <a:spcPts val="0"/>
              </a:spcBef>
              <a:buFont typeface="Wingdings" pitchFamily="2" charset="2"/>
              <a:buChar char="§"/>
            </a:pPr>
            <a:r>
              <a:rPr lang="en-US" sz="1600" dirty="0" smtClean="0">
                <a:solidFill>
                  <a:schemeClr val="tx1"/>
                </a:solidFill>
              </a:rPr>
              <a:t>Network that is ready to take on growth</a:t>
            </a:r>
          </a:p>
          <a:p>
            <a:pPr marL="914400" lvl="1" indent="-457200" algn="just">
              <a:spcBef>
                <a:spcPts val="0"/>
              </a:spcBef>
              <a:buFont typeface="Wingdings" pitchFamily="2" charset="2"/>
              <a:buChar char="§"/>
            </a:pPr>
            <a:r>
              <a:rPr lang="en-US" sz="1600" dirty="0" smtClean="0">
                <a:solidFill>
                  <a:schemeClr val="tx1"/>
                </a:solidFill>
              </a:rPr>
              <a:t>Build suitable tariff plans  with incurring more </a:t>
            </a:r>
            <a:r>
              <a:rPr lang="en-US" sz="1600" dirty="0" err="1" smtClean="0">
                <a:solidFill>
                  <a:schemeClr val="tx1"/>
                </a:solidFill>
              </a:rPr>
              <a:t>capex</a:t>
            </a:r>
            <a:endParaRPr lang="en-US" sz="1600" dirty="0" smtClean="0">
              <a:solidFill>
                <a:schemeClr val="tx1"/>
              </a:solidFill>
            </a:endParaRPr>
          </a:p>
        </p:txBody>
      </p:sp>
      <p:sp>
        <p:nvSpPr>
          <p:cNvPr id="6" name="TextBox 5"/>
          <p:cNvSpPr txBox="1"/>
          <p:nvPr/>
        </p:nvSpPr>
        <p:spPr>
          <a:xfrm>
            <a:off x="611560" y="908720"/>
            <a:ext cx="5832648" cy="461665"/>
          </a:xfrm>
          <a:prstGeom prst="rect">
            <a:avLst/>
          </a:prstGeom>
          <a:noFill/>
        </p:spPr>
        <p:txBody>
          <a:bodyPr wrap="square" rtlCol="0">
            <a:spAutoFit/>
          </a:bodyPr>
          <a:lstStyle/>
          <a:p>
            <a:r>
              <a:rPr lang="en-US" sz="2400" b="1" cap="small" dirty="0" smtClean="0">
                <a:solidFill>
                  <a:schemeClr val="accent2">
                    <a:lumMod val="75000"/>
                  </a:schemeClr>
                </a:solidFill>
              </a:rPr>
              <a:t>E</a:t>
            </a:r>
            <a:r>
              <a:rPr lang="en-US" sz="2400" cap="small" dirty="0" smtClean="0">
                <a:solidFill>
                  <a:srgbClr val="002060"/>
                </a:solidFill>
              </a:rPr>
              <a:t>nd</a:t>
            </a:r>
            <a:r>
              <a:rPr lang="en-US" sz="2400" b="1" cap="small" dirty="0" smtClean="0">
                <a:solidFill>
                  <a:schemeClr val="accent2">
                    <a:lumMod val="75000"/>
                  </a:schemeClr>
                </a:solidFill>
              </a:rPr>
              <a:t> t</a:t>
            </a:r>
            <a:r>
              <a:rPr lang="en-US" sz="2400" cap="small" dirty="0" smtClean="0">
                <a:solidFill>
                  <a:srgbClr val="002060"/>
                </a:solidFill>
              </a:rPr>
              <a:t>o</a:t>
            </a:r>
            <a:r>
              <a:rPr lang="en-US" sz="2400" b="1" cap="small" dirty="0" smtClean="0">
                <a:solidFill>
                  <a:schemeClr val="accent2">
                    <a:lumMod val="75000"/>
                  </a:schemeClr>
                </a:solidFill>
              </a:rPr>
              <a:t> E</a:t>
            </a:r>
            <a:r>
              <a:rPr lang="en-US" sz="2400" cap="small" dirty="0" smtClean="0">
                <a:solidFill>
                  <a:srgbClr val="002060"/>
                </a:solidFill>
              </a:rPr>
              <a:t>nd</a:t>
            </a:r>
            <a:r>
              <a:rPr lang="en-US" sz="2400" b="1" cap="small" dirty="0" smtClean="0">
                <a:solidFill>
                  <a:schemeClr val="accent2">
                    <a:lumMod val="75000"/>
                  </a:schemeClr>
                </a:solidFill>
              </a:rPr>
              <a:t> N</a:t>
            </a:r>
            <a:r>
              <a:rPr lang="en-US" sz="2400" cap="small" dirty="0" smtClean="0">
                <a:solidFill>
                  <a:srgbClr val="002060"/>
                </a:solidFill>
              </a:rPr>
              <a:t>etwork </a:t>
            </a:r>
            <a:r>
              <a:rPr lang="en-US" sz="2400" b="1" cap="small" dirty="0" smtClean="0">
                <a:solidFill>
                  <a:schemeClr val="accent2">
                    <a:lumMod val="75000"/>
                  </a:schemeClr>
                </a:solidFill>
              </a:rPr>
              <a:t>A</a:t>
            </a:r>
            <a:r>
              <a:rPr lang="en-US" sz="2400" cap="small" dirty="0" smtClean="0">
                <a:solidFill>
                  <a:srgbClr val="002060"/>
                </a:solidFill>
              </a:rPr>
              <a:t>udit </a:t>
            </a:r>
            <a:r>
              <a:rPr lang="en-US" sz="2400" b="1" cap="small" dirty="0" smtClean="0">
                <a:solidFill>
                  <a:schemeClr val="accent2">
                    <a:lumMod val="75000"/>
                  </a:schemeClr>
                </a:solidFill>
              </a:rPr>
              <a:t>S</a:t>
            </a:r>
            <a:r>
              <a:rPr lang="en-US" sz="2400" cap="small" dirty="0" smtClean="0">
                <a:solidFill>
                  <a:srgbClr val="002060"/>
                </a:solidFill>
              </a:rPr>
              <a:t>ervices</a:t>
            </a:r>
            <a:endParaRPr lang="en-IN" sz="2400" cap="small" dirty="0">
              <a:solidFill>
                <a:srgbClr val="002060"/>
              </a:solidFill>
            </a:endParaRPr>
          </a:p>
        </p:txBody>
      </p:sp>
      <p:sp>
        <p:nvSpPr>
          <p:cNvPr id="7" name="TextBox 6"/>
          <p:cNvSpPr txBox="1"/>
          <p:nvPr/>
        </p:nvSpPr>
        <p:spPr>
          <a:xfrm>
            <a:off x="251520" y="1726937"/>
            <a:ext cx="5976664" cy="2062103"/>
          </a:xfrm>
          <a:prstGeom prst="rect">
            <a:avLst/>
          </a:prstGeom>
          <a:noFill/>
        </p:spPr>
        <p:txBody>
          <a:bodyPr wrap="square" rtlCol="0">
            <a:spAutoFit/>
          </a:bodyPr>
          <a:lstStyle/>
          <a:p>
            <a:pPr algn="just"/>
            <a:r>
              <a:rPr lang="en-US" sz="1600" dirty="0" smtClean="0"/>
              <a:t>The network monitoring can be broadly classified into 2 parts, the core network part and the access network. The interfaces that interconnect these two are highly neglected &amp; deteriorate network experience &amp; revenue and often remain unnoticed. With the increase in data traffic, Packet Switch network has become important. Most of the services in the PS domain are best effort based and need maximum attention.</a:t>
            </a:r>
          </a:p>
          <a:p>
            <a:pPr algn="just"/>
            <a:endParaRPr lang="en-IN" sz="1600" dirty="0"/>
          </a:p>
        </p:txBody>
      </p:sp>
      <p:pic>
        <p:nvPicPr>
          <p:cNvPr id="11266" name="Picture 2" descr="http://t0.gstatic.com/images?q=tbn:ANd9GcS8fQTFhSHwHxJrne6VAMBHbZTzla415a56mFztzdfBY7a6fLc&amp;t=1&amp;usg=__ogJARRJRRFie2uD0uqve4enIYnE="/>
          <p:cNvPicPr>
            <a:picLocks noChangeAspect="1" noChangeArrowheads="1"/>
          </p:cNvPicPr>
          <p:nvPr/>
        </p:nvPicPr>
        <p:blipFill>
          <a:blip r:embed="rId2" cstate="print"/>
          <a:srcRect/>
          <a:stretch>
            <a:fillRect/>
          </a:stretch>
        </p:blipFill>
        <p:spPr bwMode="auto">
          <a:xfrm>
            <a:off x="6516216" y="1484784"/>
            <a:ext cx="2266950" cy="2019301"/>
          </a:xfrm>
          <a:prstGeom prst="rect">
            <a:avLst/>
          </a:prstGeom>
          <a:noFill/>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http://t2.gstatic.com/images?q=tbn:ANd9GcTTT1-S162DsxIBYFn-lxWwZzshekUvhZzDvbEXYCm-S-ZtABY&amp;t=1&amp;h=171&amp;w=218&amp;usg=__3yOvTMbj3j_GVHBYNAtRiENOVJg="/>
          <p:cNvPicPr>
            <a:picLocks noChangeAspect="1" noChangeArrowheads="1"/>
          </p:cNvPicPr>
          <p:nvPr/>
        </p:nvPicPr>
        <p:blipFill>
          <a:blip r:embed="rId2" cstate="print"/>
          <a:srcRect/>
          <a:stretch>
            <a:fillRect/>
          </a:stretch>
        </p:blipFill>
        <p:spPr bwMode="auto">
          <a:xfrm>
            <a:off x="6588224" y="1800224"/>
            <a:ext cx="2076450" cy="1628776"/>
          </a:xfrm>
          <a:prstGeom prst="rect">
            <a:avLst/>
          </a:prstGeom>
          <a:noFill/>
        </p:spPr>
      </p:pic>
      <p:sp>
        <p:nvSpPr>
          <p:cNvPr id="2" name="Slide Number Placeholder 1"/>
          <p:cNvSpPr>
            <a:spLocks noGrp="1"/>
          </p:cNvSpPr>
          <p:nvPr>
            <p:ph type="sldNum" sz="quarter" idx="12"/>
          </p:nvPr>
        </p:nvSpPr>
        <p:spPr/>
        <p:txBody>
          <a:bodyPr/>
          <a:lstStyle/>
          <a:p>
            <a:fld id="{F1A3C7A7-6A49-45C8-88E7-DD6BA9BFEAE0}" type="slidenum">
              <a:rPr lang="en-IN" smtClean="0"/>
              <a:pPr/>
              <a:t>14</a:t>
            </a:fld>
            <a:endParaRPr lang="en-IN"/>
          </a:p>
        </p:txBody>
      </p:sp>
      <p:sp>
        <p:nvSpPr>
          <p:cNvPr id="3" name="Footer Placeholder 2"/>
          <p:cNvSpPr>
            <a:spLocks noGrp="1"/>
          </p:cNvSpPr>
          <p:nvPr>
            <p:ph type="ftr" sz="quarter" idx="3"/>
          </p:nvPr>
        </p:nvSpPr>
        <p:spPr/>
        <p:txBody>
          <a:bodyPr/>
          <a:lstStyle/>
          <a:p>
            <a:r>
              <a:rPr lang="en-US" smtClean="0"/>
              <a:t>Quality First</a:t>
            </a:r>
            <a:endParaRPr lang="en-IN" dirty="0"/>
          </a:p>
        </p:txBody>
      </p:sp>
      <p:sp>
        <p:nvSpPr>
          <p:cNvPr id="5" name="Content Placeholder 2"/>
          <p:cNvSpPr txBox="1">
            <a:spLocks/>
          </p:cNvSpPr>
          <p:nvPr/>
        </p:nvSpPr>
        <p:spPr bwMode="auto">
          <a:xfrm>
            <a:off x="323528" y="1402804"/>
            <a:ext cx="8686800" cy="4762500"/>
          </a:xfrm>
          <a:prstGeom prst="rect">
            <a:avLst/>
          </a:prstGeom>
          <a:noFill/>
          <a:ln w="9525">
            <a:noFill/>
            <a:miter lim="800000"/>
            <a:headEnd/>
            <a:tailEnd/>
          </a:ln>
        </p:spPr>
        <p:txBody>
          <a:bodyPr anchor="ctr" anchorCtr="0"/>
          <a:lstStyle/>
          <a:p>
            <a:pPr algn="just">
              <a:tabLst>
                <a:tab pos="457200" algn="l"/>
              </a:tabLst>
            </a:pPr>
            <a:r>
              <a:rPr lang="en-US" sz="1600" b="1" dirty="0" smtClean="0">
                <a:solidFill>
                  <a:schemeClr val="tx1"/>
                </a:solidFill>
              </a:rPr>
              <a:t>Brief Description:</a:t>
            </a:r>
            <a:endParaRPr lang="en-US" sz="1600" dirty="0" smtClean="0">
              <a:solidFill>
                <a:schemeClr val="tx1"/>
              </a:solidFill>
            </a:endParaRPr>
          </a:p>
          <a:p>
            <a:pPr algn="just">
              <a:tabLst>
                <a:tab pos="457200" algn="l"/>
              </a:tabLst>
            </a:pPr>
            <a:endParaRPr lang="en-US" sz="1600" dirty="0" smtClean="0"/>
          </a:p>
          <a:p>
            <a:pPr algn="just">
              <a:tabLst>
                <a:tab pos="457200" algn="l"/>
              </a:tabLst>
            </a:pPr>
            <a:endParaRPr lang="en-US" sz="1600" dirty="0" smtClean="0"/>
          </a:p>
          <a:p>
            <a:pPr algn="just">
              <a:tabLst>
                <a:tab pos="457200" algn="l"/>
              </a:tabLst>
            </a:pPr>
            <a:endParaRPr lang="en-US" sz="1600" dirty="0" smtClean="0">
              <a:solidFill>
                <a:schemeClr val="tx1"/>
              </a:solidFill>
            </a:endParaRPr>
          </a:p>
          <a:p>
            <a:pPr algn="just">
              <a:tabLst>
                <a:tab pos="457200" algn="l"/>
              </a:tabLst>
            </a:pPr>
            <a:endParaRPr lang="en-US" sz="1600" dirty="0" smtClean="0"/>
          </a:p>
          <a:p>
            <a:pPr algn="just">
              <a:tabLst>
                <a:tab pos="457200" algn="l"/>
              </a:tabLst>
            </a:pPr>
            <a:endParaRPr lang="en-US" sz="1600" dirty="0" smtClean="0">
              <a:solidFill>
                <a:schemeClr val="tx1"/>
              </a:solidFill>
            </a:endParaRPr>
          </a:p>
          <a:p>
            <a:pPr algn="just">
              <a:tabLst>
                <a:tab pos="457200" algn="l"/>
              </a:tabLst>
            </a:pPr>
            <a:endParaRPr lang="en-US" sz="1600" dirty="0" smtClean="0">
              <a:solidFill>
                <a:schemeClr val="tx1"/>
              </a:solidFill>
            </a:endParaRPr>
          </a:p>
          <a:p>
            <a:pPr algn="just">
              <a:tabLst>
                <a:tab pos="457200" algn="l"/>
              </a:tabLst>
            </a:pPr>
            <a:r>
              <a:rPr lang="en-US" sz="1600" b="1" dirty="0" smtClean="0">
                <a:solidFill>
                  <a:schemeClr val="tx1"/>
                </a:solidFill>
              </a:rPr>
              <a:t>Unique Features:</a:t>
            </a:r>
          </a:p>
          <a:p>
            <a:pPr marL="914400" lvl="1" indent="-457200" algn="just">
              <a:spcBef>
                <a:spcPts val="0"/>
              </a:spcBef>
              <a:buFont typeface="Wingdings" pitchFamily="2" charset="2"/>
              <a:buChar char="§"/>
            </a:pPr>
            <a:r>
              <a:rPr lang="en-US" sz="1600" dirty="0" smtClean="0">
                <a:solidFill>
                  <a:schemeClr val="tx1"/>
                </a:solidFill>
              </a:rPr>
              <a:t>Solutions that meet the requirement of various technologies for collocation, like, GSM900, GSM1800, CDMA, WCDMA, WIMAX and Wi-Fi</a:t>
            </a:r>
          </a:p>
          <a:p>
            <a:pPr marL="914400" lvl="1" indent="-457200" algn="just">
              <a:spcBef>
                <a:spcPts val="0"/>
              </a:spcBef>
              <a:buFont typeface="Wingdings" pitchFamily="2" charset="2"/>
              <a:buChar char="§"/>
            </a:pPr>
            <a:r>
              <a:rPr lang="en-US" sz="1600" dirty="0" smtClean="0">
                <a:solidFill>
                  <a:schemeClr val="tx1"/>
                </a:solidFill>
              </a:rPr>
              <a:t>Multi operator solutions for collocation possibility</a:t>
            </a:r>
          </a:p>
          <a:p>
            <a:pPr marL="914400" lvl="1" indent="-457200" algn="just">
              <a:spcBef>
                <a:spcPts val="0"/>
              </a:spcBef>
              <a:buFont typeface="Wingdings" pitchFamily="2" charset="2"/>
              <a:buChar char="§"/>
            </a:pPr>
            <a:r>
              <a:rPr lang="en-US" sz="1600" dirty="0" smtClean="0">
                <a:solidFill>
                  <a:schemeClr val="tx1"/>
                </a:solidFill>
              </a:rPr>
              <a:t>Capex reduction/optimization by use of RF Repeater/Micro BTS/Macro BTS based on need</a:t>
            </a:r>
          </a:p>
          <a:p>
            <a:pPr marL="914400" lvl="1" indent="-457200" algn="just">
              <a:spcBef>
                <a:spcPts val="0"/>
              </a:spcBef>
              <a:buFont typeface="Wingdings" pitchFamily="2" charset="2"/>
              <a:buChar char="§"/>
            </a:pPr>
            <a:r>
              <a:rPr lang="en-US" sz="1600" dirty="0" smtClean="0">
                <a:solidFill>
                  <a:schemeClr val="tx1"/>
                </a:solidFill>
              </a:rPr>
              <a:t>Detailed design document with link budgets, floor plans, </a:t>
            </a:r>
            <a:r>
              <a:rPr lang="en-US" sz="1600" dirty="0" err="1" smtClean="0">
                <a:solidFill>
                  <a:schemeClr val="tx1"/>
                </a:solidFill>
              </a:rPr>
              <a:t>BoQ</a:t>
            </a:r>
            <a:r>
              <a:rPr lang="en-US" sz="1600" dirty="0" smtClean="0">
                <a:solidFill>
                  <a:schemeClr val="tx1"/>
                </a:solidFill>
              </a:rPr>
              <a:t>, etc</a:t>
            </a:r>
          </a:p>
          <a:p>
            <a:pPr marL="457200" indent="-457200" algn="just">
              <a:spcBef>
                <a:spcPts val="0"/>
              </a:spcBef>
            </a:pPr>
            <a:endParaRPr lang="en-US" sz="1600" dirty="0" smtClean="0">
              <a:solidFill>
                <a:schemeClr val="tx1"/>
              </a:solidFill>
            </a:endParaRPr>
          </a:p>
          <a:p>
            <a:pPr marL="457200" indent="-457200" algn="just">
              <a:spcBef>
                <a:spcPts val="0"/>
              </a:spcBef>
            </a:pPr>
            <a:r>
              <a:rPr lang="en-US" sz="1600" b="1" dirty="0" smtClean="0">
                <a:solidFill>
                  <a:schemeClr val="tx1"/>
                </a:solidFill>
              </a:rPr>
              <a:t>Benefits to Operator:</a:t>
            </a:r>
          </a:p>
          <a:p>
            <a:pPr marL="914400" lvl="1" indent="-457200" algn="just">
              <a:spcBef>
                <a:spcPts val="0"/>
              </a:spcBef>
              <a:buFont typeface="Wingdings" pitchFamily="2" charset="2"/>
              <a:buChar char="§"/>
            </a:pPr>
            <a:r>
              <a:rPr lang="en-US" sz="1600" dirty="0" smtClean="0">
                <a:solidFill>
                  <a:schemeClr val="tx1"/>
                </a:solidFill>
              </a:rPr>
              <a:t>Superior customer experience and reduced complaints</a:t>
            </a:r>
          </a:p>
          <a:p>
            <a:pPr marL="914400" lvl="1" indent="-457200" algn="just">
              <a:spcBef>
                <a:spcPts val="0"/>
              </a:spcBef>
              <a:buFont typeface="Wingdings" pitchFamily="2" charset="2"/>
              <a:buChar char="§"/>
            </a:pPr>
            <a:r>
              <a:rPr lang="en-US" sz="1600" dirty="0" smtClean="0">
                <a:solidFill>
                  <a:schemeClr val="tx1"/>
                </a:solidFill>
              </a:rPr>
              <a:t>Improved network KPIs- Drop call Rate, call success rate, congestion, etc</a:t>
            </a:r>
          </a:p>
          <a:p>
            <a:pPr marL="914400" lvl="1" indent="-457200" algn="just">
              <a:spcBef>
                <a:spcPts val="0"/>
              </a:spcBef>
              <a:buFont typeface="Wingdings" pitchFamily="2" charset="2"/>
              <a:buChar char="§"/>
            </a:pPr>
            <a:r>
              <a:rPr lang="en-US" sz="1600" dirty="0" smtClean="0">
                <a:solidFill>
                  <a:schemeClr val="tx1"/>
                </a:solidFill>
              </a:rPr>
              <a:t>Increased revenue</a:t>
            </a:r>
          </a:p>
        </p:txBody>
      </p:sp>
      <p:sp>
        <p:nvSpPr>
          <p:cNvPr id="6" name="TextBox 5"/>
          <p:cNvSpPr txBox="1"/>
          <p:nvPr/>
        </p:nvSpPr>
        <p:spPr>
          <a:xfrm>
            <a:off x="611560" y="908720"/>
            <a:ext cx="5832648" cy="461665"/>
          </a:xfrm>
          <a:prstGeom prst="rect">
            <a:avLst/>
          </a:prstGeom>
          <a:noFill/>
        </p:spPr>
        <p:txBody>
          <a:bodyPr wrap="square" rtlCol="0">
            <a:spAutoFit/>
          </a:bodyPr>
          <a:lstStyle/>
          <a:p>
            <a:r>
              <a:rPr lang="en-US" sz="2400" b="1" cap="small" dirty="0" smtClean="0">
                <a:solidFill>
                  <a:schemeClr val="accent2">
                    <a:lumMod val="75000"/>
                  </a:schemeClr>
                </a:solidFill>
              </a:rPr>
              <a:t>I</a:t>
            </a:r>
            <a:r>
              <a:rPr lang="en-US" sz="2400" cap="small" dirty="0" smtClean="0">
                <a:solidFill>
                  <a:srgbClr val="002060"/>
                </a:solidFill>
              </a:rPr>
              <a:t>n-</a:t>
            </a:r>
            <a:r>
              <a:rPr lang="en-US" sz="2400" b="1" cap="small" dirty="0" smtClean="0">
                <a:solidFill>
                  <a:schemeClr val="accent2">
                    <a:lumMod val="75000"/>
                  </a:schemeClr>
                </a:solidFill>
              </a:rPr>
              <a:t>B</a:t>
            </a:r>
            <a:r>
              <a:rPr lang="en-US" sz="2400" cap="small" dirty="0" smtClean="0">
                <a:solidFill>
                  <a:srgbClr val="002060"/>
                </a:solidFill>
              </a:rPr>
              <a:t>uilding </a:t>
            </a:r>
            <a:r>
              <a:rPr lang="en-US" sz="2400" b="1" cap="small" dirty="0" smtClean="0">
                <a:solidFill>
                  <a:schemeClr val="accent2">
                    <a:lumMod val="75000"/>
                  </a:schemeClr>
                </a:solidFill>
              </a:rPr>
              <a:t>C</a:t>
            </a:r>
            <a:r>
              <a:rPr lang="en-US" sz="2400" cap="small" dirty="0" smtClean="0">
                <a:solidFill>
                  <a:srgbClr val="002060"/>
                </a:solidFill>
              </a:rPr>
              <a:t>overage </a:t>
            </a:r>
            <a:r>
              <a:rPr lang="en-US" sz="2400" b="1" cap="small" dirty="0" smtClean="0">
                <a:solidFill>
                  <a:schemeClr val="accent2">
                    <a:lumMod val="75000"/>
                  </a:schemeClr>
                </a:solidFill>
              </a:rPr>
              <a:t>S</a:t>
            </a:r>
            <a:r>
              <a:rPr lang="en-US" sz="2400" cap="small" dirty="0" smtClean="0">
                <a:solidFill>
                  <a:srgbClr val="002060"/>
                </a:solidFill>
              </a:rPr>
              <a:t>olution</a:t>
            </a:r>
            <a:endParaRPr lang="en-IN" sz="2400" cap="small" dirty="0">
              <a:solidFill>
                <a:srgbClr val="002060"/>
              </a:solidFill>
            </a:endParaRPr>
          </a:p>
        </p:txBody>
      </p:sp>
      <p:sp>
        <p:nvSpPr>
          <p:cNvPr id="7" name="TextBox 6"/>
          <p:cNvSpPr txBox="1"/>
          <p:nvPr/>
        </p:nvSpPr>
        <p:spPr>
          <a:xfrm>
            <a:off x="388746" y="2060848"/>
            <a:ext cx="6271486" cy="1323439"/>
          </a:xfrm>
          <a:prstGeom prst="rect">
            <a:avLst/>
          </a:prstGeom>
          <a:noFill/>
        </p:spPr>
        <p:txBody>
          <a:bodyPr wrap="square" rtlCol="0">
            <a:spAutoFit/>
          </a:bodyPr>
          <a:lstStyle/>
          <a:p>
            <a:r>
              <a:rPr lang="en-US" sz="1600" dirty="0" smtClean="0"/>
              <a:t>It has also become an hygiene factor to provide in-building coverage in most building.  With newer technologies and spectrum allocations being in the higher frequency band, it has become more challenging for operators to provide good in-building coverage.</a:t>
            </a:r>
          </a:p>
          <a:p>
            <a:endParaRPr lang="en-IN" sz="1600"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F1A3C7A7-6A49-45C8-88E7-DD6BA9BFEAE0}" type="slidenum">
              <a:rPr lang="en-IN" smtClean="0"/>
              <a:pPr/>
              <a:t>15</a:t>
            </a:fld>
            <a:endParaRPr lang="en-IN"/>
          </a:p>
        </p:txBody>
      </p:sp>
      <p:sp>
        <p:nvSpPr>
          <p:cNvPr id="3" name="Footer Placeholder 2"/>
          <p:cNvSpPr>
            <a:spLocks noGrp="1"/>
          </p:cNvSpPr>
          <p:nvPr>
            <p:ph type="ftr" sz="quarter" idx="3"/>
          </p:nvPr>
        </p:nvSpPr>
        <p:spPr/>
        <p:txBody>
          <a:bodyPr/>
          <a:lstStyle/>
          <a:p>
            <a:r>
              <a:rPr lang="en-US" smtClean="0"/>
              <a:t>Quality First</a:t>
            </a:r>
            <a:endParaRPr lang="en-IN" dirty="0"/>
          </a:p>
        </p:txBody>
      </p:sp>
      <p:sp>
        <p:nvSpPr>
          <p:cNvPr id="4" name="TextBox 3"/>
          <p:cNvSpPr txBox="1"/>
          <p:nvPr/>
        </p:nvSpPr>
        <p:spPr>
          <a:xfrm>
            <a:off x="611560" y="908720"/>
            <a:ext cx="5832648" cy="461665"/>
          </a:xfrm>
          <a:prstGeom prst="rect">
            <a:avLst/>
          </a:prstGeom>
          <a:noFill/>
        </p:spPr>
        <p:txBody>
          <a:bodyPr wrap="square" rtlCol="0">
            <a:spAutoFit/>
          </a:bodyPr>
          <a:lstStyle/>
          <a:p>
            <a:r>
              <a:rPr lang="en-US" sz="2400" b="1" cap="small" dirty="0" smtClean="0">
                <a:solidFill>
                  <a:schemeClr val="accent2">
                    <a:lumMod val="75000"/>
                  </a:schemeClr>
                </a:solidFill>
              </a:rPr>
              <a:t>C</a:t>
            </a:r>
            <a:r>
              <a:rPr lang="en-US" sz="2400" cap="small" dirty="0" smtClean="0">
                <a:solidFill>
                  <a:srgbClr val="002060"/>
                </a:solidFill>
              </a:rPr>
              <a:t>ivil</a:t>
            </a:r>
            <a:r>
              <a:rPr lang="en-US" sz="2400" cap="small" dirty="0" smtClean="0">
                <a:solidFill>
                  <a:schemeClr val="accent2">
                    <a:lumMod val="75000"/>
                  </a:schemeClr>
                </a:solidFill>
              </a:rPr>
              <a:t> </a:t>
            </a:r>
            <a:r>
              <a:rPr lang="en-US" sz="2400" b="1" cap="small" dirty="0" smtClean="0">
                <a:solidFill>
                  <a:schemeClr val="accent2">
                    <a:lumMod val="75000"/>
                  </a:schemeClr>
                </a:solidFill>
              </a:rPr>
              <a:t>D</a:t>
            </a:r>
            <a:r>
              <a:rPr lang="en-US" sz="2400" cap="small" dirty="0" smtClean="0">
                <a:solidFill>
                  <a:srgbClr val="002060"/>
                </a:solidFill>
              </a:rPr>
              <a:t>epartment</a:t>
            </a:r>
            <a:endParaRPr lang="en-IN" sz="2400" cap="small" dirty="0">
              <a:solidFill>
                <a:srgbClr val="002060"/>
              </a:solidFill>
            </a:endParaRPr>
          </a:p>
        </p:txBody>
      </p:sp>
      <p:sp>
        <p:nvSpPr>
          <p:cNvPr id="5" name="TextBox 4"/>
          <p:cNvSpPr txBox="1"/>
          <p:nvPr/>
        </p:nvSpPr>
        <p:spPr>
          <a:xfrm>
            <a:off x="3275856" y="1340768"/>
            <a:ext cx="3240360" cy="2262158"/>
          </a:xfrm>
          <a:prstGeom prst="rect">
            <a:avLst/>
          </a:prstGeom>
          <a:noFill/>
        </p:spPr>
        <p:txBody>
          <a:bodyPr wrap="square" rtlCol="0">
            <a:spAutoFit/>
          </a:bodyPr>
          <a:lstStyle/>
          <a:p>
            <a:r>
              <a:rPr lang="en-US" b="1" i="1" dirty="0" smtClean="0"/>
              <a:t>Products</a:t>
            </a:r>
          </a:p>
          <a:p>
            <a:endParaRPr lang="en-US" sz="900" b="1" i="1" dirty="0" smtClean="0"/>
          </a:p>
          <a:p>
            <a:pPr>
              <a:buBlip>
                <a:blip r:embed="rId2"/>
              </a:buBlip>
            </a:pPr>
            <a:r>
              <a:rPr lang="en-US" sz="1600" dirty="0" smtClean="0"/>
              <a:t>COW/DOW/RDV</a:t>
            </a:r>
          </a:p>
          <a:p>
            <a:pPr>
              <a:buBlip>
                <a:blip r:embed="rId2"/>
              </a:buBlip>
            </a:pPr>
            <a:r>
              <a:rPr lang="en-US" sz="1600" dirty="0" smtClean="0"/>
              <a:t>RDS</a:t>
            </a:r>
          </a:p>
          <a:p>
            <a:pPr>
              <a:buBlip>
                <a:blip r:embed="rId2"/>
              </a:buBlip>
            </a:pPr>
            <a:r>
              <a:rPr lang="en-US" sz="1600" dirty="0" smtClean="0"/>
              <a:t>Shelters</a:t>
            </a:r>
          </a:p>
          <a:p>
            <a:pPr>
              <a:buBlip>
                <a:blip r:embed="rId2"/>
              </a:buBlip>
            </a:pPr>
            <a:r>
              <a:rPr lang="en-US" sz="1600" dirty="0" smtClean="0"/>
              <a:t>Air Craft Warning Lights</a:t>
            </a:r>
          </a:p>
          <a:p>
            <a:pPr>
              <a:buBlip>
                <a:blip r:embed="rId2"/>
              </a:buBlip>
            </a:pPr>
            <a:r>
              <a:rPr lang="en-US" sz="1600" dirty="0" smtClean="0"/>
              <a:t>Towers &amp; Monopoles</a:t>
            </a:r>
          </a:p>
          <a:p>
            <a:pPr>
              <a:buBlip>
                <a:blip r:embed="rId2"/>
              </a:buBlip>
            </a:pPr>
            <a:r>
              <a:rPr lang="en-US" sz="1600" dirty="0" smtClean="0"/>
              <a:t>Pre-Cast Foundation &amp; Solutions</a:t>
            </a:r>
          </a:p>
          <a:p>
            <a:pPr>
              <a:buFont typeface="Arial" pitchFamily="34" charset="0"/>
              <a:buChar char="•"/>
            </a:pPr>
            <a:endParaRPr lang="en-IN" dirty="0"/>
          </a:p>
        </p:txBody>
      </p:sp>
      <p:sp>
        <p:nvSpPr>
          <p:cNvPr id="6" name="TextBox 5"/>
          <p:cNvSpPr txBox="1"/>
          <p:nvPr/>
        </p:nvSpPr>
        <p:spPr>
          <a:xfrm>
            <a:off x="683568" y="3356992"/>
            <a:ext cx="7920880" cy="2954655"/>
          </a:xfrm>
          <a:prstGeom prst="rect">
            <a:avLst/>
          </a:prstGeom>
          <a:noFill/>
        </p:spPr>
        <p:txBody>
          <a:bodyPr wrap="square" rtlCol="0">
            <a:spAutoFit/>
          </a:bodyPr>
          <a:lstStyle/>
          <a:p>
            <a:r>
              <a:rPr lang="en-US" b="1" i="1" dirty="0" smtClean="0"/>
              <a:t>Services</a:t>
            </a:r>
          </a:p>
          <a:p>
            <a:endParaRPr lang="en-US" sz="800" dirty="0" smtClean="0"/>
          </a:p>
          <a:p>
            <a:pPr>
              <a:buBlip>
                <a:blip r:embed="rId2"/>
              </a:buBlip>
            </a:pPr>
            <a:r>
              <a:rPr lang="en-US" sz="1600" dirty="0"/>
              <a:t>Fixed/Mobile Sites/exchanges – Complete civil work</a:t>
            </a:r>
          </a:p>
          <a:p>
            <a:pPr>
              <a:buBlip>
                <a:blip r:embed="rId2"/>
              </a:buBlip>
            </a:pPr>
            <a:r>
              <a:rPr lang="en-US" sz="1600" dirty="0"/>
              <a:t>Site Acquisition</a:t>
            </a:r>
          </a:p>
          <a:p>
            <a:pPr>
              <a:buBlip>
                <a:blip r:embed="rId2"/>
              </a:buBlip>
            </a:pPr>
            <a:r>
              <a:rPr lang="en-US" sz="1600" dirty="0"/>
              <a:t>Survey &amp; Design</a:t>
            </a:r>
            <a:r>
              <a:rPr lang="en-IN" sz="1600" dirty="0"/>
              <a:t> with Government permission</a:t>
            </a:r>
          </a:p>
          <a:p>
            <a:pPr>
              <a:buBlip>
                <a:blip r:embed="rId2"/>
              </a:buBlip>
            </a:pPr>
            <a:r>
              <a:rPr lang="en-US" sz="1600" dirty="0"/>
              <a:t>Foundation works</a:t>
            </a:r>
          </a:p>
          <a:p>
            <a:pPr>
              <a:buBlip>
                <a:blip r:embed="rId2"/>
              </a:buBlip>
            </a:pPr>
            <a:r>
              <a:rPr lang="en-US" sz="1600" dirty="0"/>
              <a:t>Tower Erection</a:t>
            </a:r>
          </a:p>
          <a:p>
            <a:pPr>
              <a:buBlip>
                <a:blip r:embed="rId2"/>
              </a:buBlip>
            </a:pPr>
            <a:r>
              <a:rPr lang="en-US" sz="1600" dirty="0"/>
              <a:t>Tower </a:t>
            </a:r>
            <a:r>
              <a:rPr lang="en-US" sz="1600" dirty="0" smtClean="0"/>
              <a:t>Analysis</a:t>
            </a:r>
          </a:p>
          <a:p>
            <a:pPr>
              <a:buBlip>
                <a:blip r:embed="rId2"/>
              </a:buBlip>
            </a:pPr>
            <a:r>
              <a:rPr lang="en-US" sz="1600" dirty="0" smtClean="0"/>
              <a:t>Consultancy Services</a:t>
            </a:r>
          </a:p>
          <a:p>
            <a:pPr>
              <a:buBlip>
                <a:blip r:embed="rId2"/>
              </a:buBlip>
            </a:pPr>
            <a:r>
              <a:rPr lang="en-US" sz="1600" dirty="0" smtClean="0"/>
              <a:t>Fiber Optic &amp; UTP Civil  Works</a:t>
            </a:r>
          </a:p>
          <a:p>
            <a:pPr>
              <a:buBlip>
                <a:blip r:embed="rId2"/>
              </a:buBlip>
            </a:pPr>
            <a:r>
              <a:rPr lang="en-US" sz="1600" dirty="0" smtClean="0"/>
              <a:t>Implementation of COW/DOW/RDV &amp; RDS</a:t>
            </a:r>
          </a:p>
          <a:p>
            <a:pPr>
              <a:buBlip>
                <a:blip r:embed="rId2"/>
              </a:buBlip>
            </a:pPr>
            <a:r>
              <a:rPr lang="en-US" sz="1600" dirty="0" smtClean="0"/>
              <a:t>Operations &amp; Maintenance</a:t>
            </a:r>
          </a:p>
        </p:txBody>
      </p:sp>
      <p:pic>
        <p:nvPicPr>
          <p:cNvPr id="9218" name="Picture 2" descr="http://t0.gstatic.com/images?q=tbn:ANd9GcQMztD-OIi4PW8Fq9vCEl5qO2YnlXKKac0IwLoHuv2M2BGL9BI&amp;t=1&amp;usg=__FOeGS9652DdyxJyXg9-nJrHXJm0="/>
          <p:cNvPicPr>
            <a:picLocks noChangeAspect="1" noChangeArrowheads="1"/>
          </p:cNvPicPr>
          <p:nvPr/>
        </p:nvPicPr>
        <p:blipFill>
          <a:blip r:embed="rId3" cstate="print"/>
          <a:srcRect/>
          <a:stretch>
            <a:fillRect/>
          </a:stretch>
        </p:blipFill>
        <p:spPr bwMode="auto">
          <a:xfrm>
            <a:off x="6228184" y="1484784"/>
            <a:ext cx="2590800" cy="1771651"/>
          </a:xfrm>
          <a:prstGeom prst="rect">
            <a:avLst/>
          </a:prstGeom>
          <a:noFill/>
        </p:spPr>
      </p:pic>
      <p:pic>
        <p:nvPicPr>
          <p:cNvPr id="9220" name="Picture 4" descr="http://t3.gstatic.com/images?q=tbn:ANd9GcT_oLqj_mxjcEcR1VqelopQyYRgxbr3rm-hiwpLtmPaLElJBp4&amp;t=1&amp;usg=__pv9mbTkCNBST1ph4e531iLFJh94="/>
          <p:cNvPicPr>
            <a:picLocks noChangeAspect="1" noChangeArrowheads="1"/>
          </p:cNvPicPr>
          <p:nvPr/>
        </p:nvPicPr>
        <p:blipFill>
          <a:blip r:embed="rId4" cstate="print"/>
          <a:srcRect/>
          <a:stretch>
            <a:fillRect/>
          </a:stretch>
        </p:blipFill>
        <p:spPr bwMode="auto">
          <a:xfrm>
            <a:off x="5292080" y="3717032"/>
            <a:ext cx="1333500" cy="2592288"/>
          </a:xfrm>
          <a:prstGeom prst="rect">
            <a:avLst/>
          </a:prstGeom>
          <a:noFill/>
        </p:spPr>
      </p:pic>
      <p:pic>
        <p:nvPicPr>
          <p:cNvPr id="9222" name="Picture 6" descr="http://t1.gstatic.com/images?q=tbn:ANd9GcS1ct4_cgNL-76kKczCldqLq6Qyff9yaneQJY4GDchkKKEyEAE&amp;t=1&amp;usg=__aS-hm8B9I5B6H0pgl486JmRmUpI="/>
          <p:cNvPicPr>
            <a:picLocks noChangeAspect="1" noChangeArrowheads="1"/>
          </p:cNvPicPr>
          <p:nvPr/>
        </p:nvPicPr>
        <p:blipFill>
          <a:blip r:embed="rId5" cstate="print"/>
          <a:srcRect/>
          <a:stretch>
            <a:fillRect/>
          </a:stretch>
        </p:blipFill>
        <p:spPr bwMode="auto">
          <a:xfrm>
            <a:off x="6732240" y="3717032"/>
            <a:ext cx="1743075" cy="2619375"/>
          </a:xfrm>
          <a:prstGeom prst="rect">
            <a:avLst/>
          </a:prstGeom>
          <a:noFill/>
        </p:spPr>
      </p:pic>
      <p:pic>
        <p:nvPicPr>
          <p:cNvPr id="9226" name="Picture 10" descr="http://t3.gstatic.com/images?q=tbn:rMVX-ofhD_5yIM:l"/>
          <p:cNvPicPr>
            <a:picLocks noChangeAspect="1" noChangeArrowheads="1"/>
          </p:cNvPicPr>
          <p:nvPr/>
        </p:nvPicPr>
        <p:blipFill>
          <a:blip r:embed="rId6" cstate="print"/>
          <a:srcRect/>
          <a:stretch>
            <a:fillRect/>
          </a:stretch>
        </p:blipFill>
        <p:spPr bwMode="auto">
          <a:xfrm>
            <a:off x="683568" y="1556792"/>
            <a:ext cx="2424265" cy="1512168"/>
          </a:xfrm>
          <a:prstGeom prst="rect">
            <a:avLst/>
          </a:prstGeom>
          <a:noFill/>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F1A3C7A7-6A49-45C8-88E7-DD6BA9BFEAE0}" type="slidenum">
              <a:rPr lang="en-IN" smtClean="0"/>
              <a:pPr/>
              <a:t>16</a:t>
            </a:fld>
            <a:endParaRPr lang="en-IN"/>
          </a:p>
        </p:txBody>
      </p:sp>
      <p:sp>
        <p:nvSpPr>
          <p:cNvPr id="3" name="Footer Placeholder 2"/>
          <p:cNvSpPr>
            <a:spLocks noGrp="1"/>
          </p:cNvSpPr>
          <p:nvPr>
            <p:ph type="ftr" sz="quarter" idx="3"/>
          </p:nvPr>
        </p:nvSpPr>
        <p:spPr/>
        <p:txBody>
          <a:bodyPr/>
          <a:lstStyle/>
          <a:p>
            <a:r>
              <a:rPr lang="en-US" smtClean="0"/>
              <a:t>Quality First</a:t>
            </a:r>
            <a:endParaRPr lang="en-IN" dirty="0"/>
          </a:p>
        </p:txBody>
      </p:sp>
      <p:sp>
        <p:nvSpPr>
          <p:cNvPr id="4" name="TextBox 3"/>
          <p:cNvSpPr txBox="1"/>
          <p:nvPr/>
        </p:nvSpPr>
        <p:spPr>
          <a:xfrm>
            <a:off x="611560" y="908720"/>
            <a:ext cx="5832648" cy="461665"/>
          </a:xfrm>
          <a:prstGeom prst="rect">
            <a:avLst/>
          </a:prstGeom>
          <a:noFill/>
        </p:spPr>
        <p:txBody>
          <a:bodyPr wrap="square" rtlCol="0">
            <a:spAutoFit/>
          </a:bodyPr>
          <a:lstStyle/>
          <a:p>
            <a:r>
              <a:rPr lang="en-US" sz="2400" b="1" cap="small" dirty="0" smtClean="0">
                <a:solidFill>
                  <a:schemeClr val="accent2">
                    <a:lumMod val="75000"/>
                  </a:schemeClr>
                </a:solidFill>
              </a:rPr>
              <a:t>E</a:t>
            </a:r>
            <a:r>
              <a:rPr lang="en-US" sz="2400" cap="small" dirty="0" smtClean="0">
                <a:solidFill>
                  <a:srgbClr val="002060"/>
                </a:solidFill>
              </a:rPr>
              <a:t>lectromechanical </a:t>
            </a:r>
            <a:r>
              <a:rPr lang="en-US" sz="2400" b="1" cap="small" dirty="0" smtClean="0">
                <a:solidFill>
                  <a:schemeClr val="accent2">
                    <a:lumMod val="75000"/>
                  </a:schemeClr>
                </a:solidFill>
              </a:rPr>
              <a:t>D</a:t>
            </a:r>
            <a:r>
              <a:rPr lang="en-US" sz="2400" cap="small" dirty="0" smtClean="0">
                <a:solidFill>
                  <a:srgbClr val="002060"/>
                </a:solidFill>
              </a:rPr>
              <a:t>epartment</a:t>
            </a:r>
            <a:endParaRPr lang="en-IN" sz="2400" cap="small" dirty="0">
              <a:solidFill>
                <a:srgbClr val="002060"/>
              </a:solidFill>
            </a:endParaRPr>
          </a:p>
        </p:txBody>
      </p:sp>
      <p:sp>
        <p:nvSpPr>
          <p:cNvPr id="5" name="TextBox 4"/>
          <p:cNvSpPr txBox="1"/>
          <p:nvPr/>
        </p:nvSpPr>
        <p:spPr>
          <a:xfrm>
            <a:off x="3275856" y="1340768"/>
            <a:ext cx="3240360" cy="2262158"/>
          </a:xfrm>
          <a:prstGeom prst="rect">
            <a:avLst/>
          </a:prstGeom>
          <a:noFill/>
        </p:spPr>
        <p:txBody>
          <a:bodyPr wrap="square" rtlCol="0">
            <a:spAutoFit/>
          </a:bodyPr>
          <a:lstStyle/>
          <a:p>
            <a:r>
              <a:rPr lang="en-US" b="1" i="1" dirty="0" smtClean="0"/>
              <a:t>Products</a:t>
            </a:r>
          </a:p>
          <a:p>
            <a:endParaRPr lang="en-US" sz="900" b="1" i="1" dirty="0" smtClean="0"/>
          </a:p>
          <a:p>
            <a:pPr>
              <a:buBlip>
                <a:blip r:embed="rId2"/>
              </a:buBlip>
            </a:pPr>
            <a:r>
              <a:rPr lang="en-US" sz="1600" dirty="0" smtClean="0"/>
              <a:t>Inventers</a:t>
            </a:r>
          </a:p>
          <a:p>
            <a:pPr>
              <a:buBlip>
                <a:blip r:embed="rId2"/>
              </a:buBlip>
            </a:pPr>
            <a:r>
              <a:rPr lang="en-US" sz="1600" dirty="0" smtClean="0"/>
              <a:t>Rectifiers + Cabinets</a:t>
            </a:r>
          </a:p>
          <a:p>
            <a:pPr>
              <a:buBlip>
                <a:blip r:embed="rId2"/>
              </a:buBlip>
            </a:pPr>
            <a:r>
              <a:rPr lang="en-US" sz="1600" dirty="0" smtClean="0"/>
              <a:t>Batteries</a:t>
            </a:r>
          </a:p>
          <a:p>
            <a:pPr>
              <a:buBlip>
                <a:blip r:embed="rId2"/>
              </a:buBlip>
            </a:pPr>
            <a:r>
              <a:rPr lang="en-US" sz="1600" dirty="0" smtClean="0"/>
              <a:t>Generator</a:t>
            </a:r>
          </a:p>
          <a:p>
            <a:pPr>
              <a:buBlip>
                <a:blip r:embed="rId2"/>
              </a:buBlip>
            </a:pPr>
            <a:r>
              <a:rPr lang="en-US" sz="1600" dirty="0" smtClean="0"/>
              <a:t>Accessories</a:t>
            </a:r>
          </a:p>
          <a:p>
            <a:pPr>
              <a:buBlip>
                <a:blip r:embed="rId2"/>
              </a:buBlip>
            </a:pPr>
            <a:r>
              <a:rPr lang="en-US" sz="1600" dirty="0" smtClean="0"/>
              <a:t>UPS</a:t>
            </a:r>
          </a:p>
          <a:p>
            <a:pPr>
              <a:buFont typeface="Arial" pitchFamily="34" charset="0"/>
              <a:buChar char="•"/>
            </a:pPr>
            <a:endParaRPr lang="en-IN" dirty="0"/>
          </a:p>
        </p:txBody>
      </p:sp>
      <p:sp>
        <p:nvSpPr>
          <p:cNvPr id="6" name="TextBox 5"/>
          <p:cNvSpPr txBox="1"/>
          <p:nvPr/>
        </p:nvSpPr>
        <p:spPr>
          <a:xfrm>
            <a:off x="683568" y="3356992"/>
            <a:ext cx="7920880" cy="2954655"/>
          </a:xfrm>
          <a:prstGeom prst="rect">
            <a:avLst/>
          </a:prstGeom>
          <a:noFill/>
        </p:spPr>
        <p:txBody>
          <a:bodyPr wrap="square" rtlCol="0">
            <a:spAutoFit/>
          </a:bodyPr>
          <a:lstStyle/>
          <a:p>
            <a:r>
              <a:rPr lang="en-US" b="1" i="1" dirty="0" smtClean="0"/>
              <a:t>Services</a:t>
            </a:r>
          </a:p>
          <a:p>
            <a:endParaRPr lang="en-US" sz="800" dirty="0" smtClean="0"/>
          </a:p>
          <a:p>
            <a:pPr>
              <a:buBlip>
                <a:blip r:embed="rId2"/>
              </a:buBlip>
            </a:pPr>
            <a:r>
              <a:rPr lang="en-US" sz="1600" dirty="0" smtClean="0"/>
              <a:t>Electrical Design study</a:t>
            </a:r>
            <a:endParaRPr lang="en-US" sz="1600" dirty="0"/>
          </a:p>
          <a:p>
            <a:pPr lvl="1">
              <a:buBlip>
                <a:blip r:embed="rId2"/>
              </a:buBlip>
            </a:pPr>
            <a:r>
              <a:rPr lang="en-US" sz="1600" dirty="0" smtClean="0"/>
              <a:t>Existing electrical network Site Survey</a:t>
            </a:r>
            <a:endParaRPr lang="en-IN" sz="1600" dirty="0"/>
          </a:p>
          <a:p>
            <a:pPr>
              <a:buBlip>
                <a:blip r:embed="rId2"/>
              </a:buBlip>
            </a:pPr>
            <a:r>
              <a:rPr lang="en-US" sz="1600" dirty="0" smtClean="0"/>
              <a:t>Electrical Design Solution…</a:t>
            </a:r>
          </a:p>
          <a:p>
            <a:pPr lvl="1">
              <a:buBlip>
                <a:blip r:embed="rId2"/>
              </a:buBlip>
            </a:pPr>
            <a:r>
              <a:rPr lang="en-US" sz="1600" dirty="0" smtClean="0"/>
              <a:t>DATA CENTERS</a:t>
            </a:r>
          </a:p>
          <a:p>
            <a:pPr lvl="1">
              <a:buBlip>
                <a:blip r:embed="rId2"/>
              </a:buBlip>
            </a:pPr>
            <a:r>
              <a:rPr lang="en-US" sz="1600" dirty="0" smtClean="0"/>
              <a:t>TELEPHONE EXCHANGES</a:t>
            </a:r>
          </a:p>
          <a:p>
            <a:pPr lvl="1">
              <a:buBlip>
                <a:blip r:embed="rId2"/>
              </a:buBlip>
            </a:pPr>
            <a:r>
              <a:rPr lang="en-US" sz="1600" dirty="0" smtClean="0"/>
              <a:t>COMMERCIAL &amp; TECHNICAL BUILDINGS</a:t>
            </a:r>
          </a:p>
          <a:p>
            <a:pPr>
              <a:buBlip>
                <a:blip r:embed="rId2"/>
              </a:buBlip>
            </a:pPr>
            <a:r>
              <a:rPr lang="en-US" sz="1600" dirty="0" smtClean="0"/>
              <a:t>Load Flow Analysis</a:t>
            </a:r>
          </a:p>
          <a:p>
            <a:pPr>
              <a:buBlip>
                <a:blip r:embed="rId2"/>
              </a:buBlip>
            </a:pPr>
            <a:r>
              <a:rPr lang="en-US" sz="1600" dirty="0" smtClean="0"/>
              <a:t>Implementation</a:t>
            </a:r>
          </a:p>
          <a:p>
            <a:pPr>
              <a:buBlip>
                <a:blip r:embed="rId2"/>
              </a:buBlip>
            </a:pPr>
            <a:r>
              <a:rPr lang="en-US" sz="1600" dirty="0" smtClean="0"/>
              <a:t>Consultancy</a:t>
            </a:r>
          </a:p>
          <a:p>
            <a:pPr>
              <a:buBlip>
                <a:blip r:embed="rId2"/>
              </a:buBlip>
            </a:pPr>
            <a:r>
              <a:rPr lang="en-US" sz="1600" dirty="0" smtClean="0"/>
              <a:t>Operations &amp; Maintenance</a:t>
            </a:r>
          </a:p>
        </p:txBody>
      </p:sp>
      <p:pic>
        <p:nvPicPr>
          <p:cNvPr id="8194" name="Picture 2" descr="http://t2.gstatic.com/images?q=tbn:ANd9GcR5YwgPYuCSxjmElh22tEm1q3lanZPGal1qRXDqqNzKQtIIdO8&amp;t=1&amp;usg=__OE2xJncfhP6fPMzQXn7vGha-DVI="/>
          <p:cNvPicPr>
            <a:picLocks noChangeAspect="1" noChangeArrowheads="1"/>
          </p:cNvPicPr>
          <p:nvPr/>
        </p:nvPicPr>
        <p:blipFill>
          <a:blip r:embed="rId3" cstate="print"/>
          <a:srcRect/>
          <a:stretch>
            <a:fillRect/>
          </a:stretch>
        </p:blipFill>
        <p:spPr bwMode="auto">
          <a:xfrm>
            <a:off x="539552" y="1412776"/>
            <a:ext cx="2466975" cy="1847851"/>
          </a:xfrm>
          <a:prstGeom prst="rect">
            <a:avLst/>
          </a:prstGeom>
          <a:noFill/>
        </p:spPr>
      </p:pic>
      <p:pic>
        <p:nvPicPr>
          <p:cNvPr id="8196" name="Picture 4" descr="http://t3.gstatic.com/images?q=tbn:ANd9GcQwsii437zv3dO2cTLqUhknJTiWlLuE7DV9VFhAnOcx0qhULzg&amp;t=1&amp;usg=__YUso3m4kZ_MYGKrLqE1Td4RkW-s="/>
          <p:cNvPicPr>
            <a:picLocks noChangeAspect="1" noChangeArrowheads="1"/>
          </p:cNvPicPr>
          <p:nvPr/>
        </p:nvPicPr>
        <p:blipFill>
          <a:blip r:embed="rId4" cstate="print"/>
          <a:srcRect/>
          <a:stretch>
            <a:fillRect/>
          </a:stretch>
        </p:blipFill>
        <p:spPr bwMode="auto">
          <a:xfrm>
            <a:off x="5364088" y="1484784"/>
            <a:ext cx="3076575" cy="1485900"/>
          </a:xfrm>
          <a:prstGeom prst="rect">
            <a:avLst/>
          </a:prstGeom>
          <a:noFill/>
        </p:spPr>
      </p:pic>
      <p:pic>
        <p:nvPicPr>
          <p:cNvPr id="8198" name="Picture 6" descr="http://t1.gstatic.com/images?q=tbn:ANd9GcQsGbFHgfdM2XwkrNbNmLiMKdVWLMzy0HqOdwyOIrGxUdkNBX0&amp;t=1&amp;h=172&amp;w=216&amp;usg=__cBxQuPLCPd4dyhu5WGVEYBaa_g0="/>
          <p:cNvPicPr>
            <a:picLocks noChangeAspect="1" noChangeArrowheads="1"/>
          </p:cNvPicPr>
          <p:nvPr/>
        </p:nvPicPr>
        <p:blipFill>
          <a:blip r:embed="rId5" cstate="print"/>
          <a:srcRect/>
          <a:stretch>
            <a:fillRect/>
          </a:stretch>
        </p:blipFill>
        <p:spPr bwMode="auto">
          <a:xfrm>
            <a:off x="5004048" y="3645024"/>
            <a:ext cx="3384376" cy="2680696"/>
          </a:xfrm>
          <a:prstGeom prst="rect">
            <a:avLst/>
          </a:prstGeom>
          <a:noFill/>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F1A3C7A7-6A49-45C8-88E7-DD6BA9BFEAE0}" type="slidenum">
              <a:rPr lang="en-IN" smtClean="0"/>
              <a:pPr/>
              <a:t>17</a:t>
            </a:fld>
            <a:endParaRPr lang="en-IN"/>
          </a:p>
        </p:txBody>
      </p:sp>
      <p:sp>
        <p:nvSpPr>
          <p:cNvPr id="3" name="Footer Placeholder 2"/>
          <p:cNvSpPr>
            <a:spLocks noGrp="1"/>
          </p:cNvSpPr>
          <p:nvPr>
            <p:ph type="ftr" sz="quarter" idx="3"/>
          </p:nvPr>
        </p:nvSpPr>
        <p:spPr/>
        <p:txBody>
          <a:bodyPr/>
          <a:lstStyle/>
          <a:p>
            <a:r>
              <a:rPr lang="en-US" dirty="0" smtClean="0"/>
              <a:t>Quality First</a:t>
            </a:r>
            <a:endParaRPr lang="en-IN" dirty="0"/>
          </a:p>
        </p:txBody>
      </p:sp>
      <p:sp>
        <p:nvSpPr>
          <p:cNvPr id="4" name="TextBox 3"/>
          <p:cNvSpPr txBox="1"/>
          <p:nvPr/>
        </p:nvSpPr>
        <p:spPr>
          <a:xfrm>
            <a:off x="611560" y="908720"/>
            <a:ext cx="8136904" cy="461665"/>
          </a:xfrm>
          <a:prstGeom prst="rect">
            <a:avLst/>
          </a:prstGeom>
          <a:noFill/>
        </p:spPr>
        <p:txBody>
          <a:bodyPr wrap="square" rtlCol="0">
            <a:spAutoFit/>
          </a:bodyPr>
          <a:lstStyle/>
          <a:p>
            <a:r>
              <a:rPr lang="en-US" sz="2400" b="1" cap="small" dirty="0" smtClean="0">
                <a:solidFill>
                  <a:schemeClr val="accent2">
                    <a:lumMod val="75000"/>
                  </a:schemeClr>
                </a:solidFill>
              </a:rPr>
              <a:t>V</a:t>
            </a:r>
            <a:r>
              <a:rPr lang="en-US" sz="2400" cap="small" dirty="0" smtClean="0">
                <a:solidFill>
                  <a:srgbClr val="002060"/>
                </a:solidFill>
              </a:rPr>
              <a:t>alue </a:t>
            </a:r>
            <a:r>
              <a:rPr lang="en-US" sz="2400" b="1" cap="small" dirty="0" smtClean="0">
                <a:solidFill>
                  <a:schemeClr val="accent2">
                    <a:lumMod val="75000"/>
                  </a:schemeClr>
                </a:solidFill>
              </a:rPr>
              <a:t>A</a:t>
            </a:r>
            <a:r>
              <a:rPr lang="en-US" sz="2400" cap="small" dirty="0" smtClean="0">
                <a:solidFill>
                  <a:srgbClr val="002060"/>
                </a:solidFill>
              </a:rPr>
              <a:t>dded </a:t>
            </a:r>
            <a:r>
              <a:rPr lang="en-US" sz="2400" b="1" cap="small" dirty="0" smtClean="0">
                <a:solidFill>
                  <a:schemeClr val="accent2">
                    <a:lumMod val="75000"/>
                  </a:schemeClr>
                </a:solidFill>
              </a:rPr>
              <a:t>S</a:t>
            </a:r>
            <a:r>
              <a:rPr lang="en-US" sz="2400" cap="small" dirty="0" smtClean="0">
                <a:solidFill>
                  <a:srgbClr val="002060"/>
                </a:solidFill>
              </a:rPr>
              <a:t>ervice &amp; </a:t>
            </a:r>
            <a:r>
              <a:rPr lang="en-US" sz="2400" b="1" cap="small" dirty="0" smtClean="0">
                <a:solidFill>
                  <a:schemeClr val="accent2">
                    <a:lumMod val="75000"/>
                  </a:schemeClr>
                </a:solidFill>
              </a:rPr>
              <a:t>I</a:t>
            </a:r>
            <a:r>
              <a:rPr lang="en-US" sz="2400" cap="small" dirty="0" smtClean="0">
                <a:solidFill>
                  <a:srgbClr val="002060"/>
                </a:solidFill>
              </a:rPr>
              <a:t>nformation </a:t>
            </a:r>
            <a:r>
              <a:rPr lang="en-US" sz="2400" b="1" cap="small" dirty="0" smtClean="0">
                <a:solidFill>
                  <a:schemeClr val="accent2">
                    <a:lumMod val="75000"/>
                  </a:schemeClr>
                </a:solidFill>
              </a:rPr>
              <a:t>T</a:t>
            </a:r>
            <a:r>
              <a:rPr lang="en-US" sz="2400" cap="small" dirty="0" smtClean="0">
                <a:solidFill>
                  <a:srgbClr val="002060"/>
                </a:solidFill>
              </a:rPr>
              <a:t>echnology </a:t>
            </a:r>
            <a:r>
              <a:rPr lang="en-US" sz="2400" b="1" cap="small" dirty="0" smtClean="0">
                <a:solidFill>
                  <a:schemeClr val="accent2">
                    <a:lumMod val="75000"/>
                  </a:schemeClr>
                </a:solidFill>
              </a:rPr>
              <a:t>D</a:t>
            </a:r>
            <a:r>
              <a:rPr lang="en-US" sz="2400" cap="small" dirty="0" smtClean="0">
                <a:solidFill>
                  <a:srgbClr val="002060"/>
                </a:solidFill>
              </a:rPr>
              <a:t>epartment</a:t>
            </a:r>
            <a:endParaRPr lang="en-IN" sz="2400" cap="small" dirty="0">
              <a:solidFill>
                <a:srgbClr val="002060"/>
              </a:solidFill>
            </a:endParaRPr>
          </a:p>
        </p:txBody>
      </p:sp>
      <p:sp>
        <p:nvSpPr>
          <p:cNvPr id="5" name="TextBox 4"/>
          <p:cNvSpPr txBox="1"/>
          <p:nvPr/>
        </p:nvSpPr>
        <p:spPr>
          <a:xfrm>
            <a:off x="827584" y="1556792"/>
            <a:ext cx="3816424" cy="3616375"/>
          </a:xfrm>
          <a:prstGeom prst="rect">
            <a:avLst/>
          </a:prstGeom>
          <a:noFill/>
        </p:spPr>
        <p:txBody>
          <a:bodyPr wrap="square" rtlCol="0">
            <a:spAutoFit/>
          </a:bodyPr>
          <a:lstStyle/>
          <a:p>
            <a:r>
              <a:rPr lang="en-US" b="1" i="1" dirty="0" smtClean="0"/>
              <a:t>Value Added Services</a:t>
            </a:r>
          </a:p>
          <a:p>
            <a:endParaRPr lang="en-US" sz="800" b="1" i="1" dirty="0" smtClean="0"/>
          </a:p>
          <a:p>
            <a:r>
              <a:rPr lang="en-IN" sz="1400" dirty="0" smtClean="0"/>
              <a:t>USSD call back for International Roamers</a:t>
            </a:r>
          </a:p>
          <a:p>
            <a:r>
              <a:rPr lang="en-US" sz="1400" dirty="0" smtClean="0"/>
              <a:t>Voice SMS</a:t>
            </a:r>
          </a:p>
          <a:p>
            <a:r>
              <a:rPr lang="en-IN" sz="1400" dirty="0" smtClean="0"/>
              <a:t>Daily, weekly and monthly SMS, STD, ISD &amp; GPRS packs</a:t>
            </a:r>
          </a:p>
          <a:p>
            <a:r>
              <a:rPr lang="en-IN" sz="1400" dirty="0" smtClean="0"/>
              <a:t>Device handlers to add GPRS subs</a:t>
            </a:r>
          </a:p>
          <a:p>
            <a:r>
              <a:rPr lang="en-US" sz="1400" dirty="0" smtClean="0"/>
              <a:t>Mobile Payment</a:t>
            </a:r>
          </a:p>
          <a:p>
            <a:r>
              <a:rPr lang="en-IN" sz="1400" dirty="0" smtClean="0"/>
              <a:t>Auto download of customized Java application and integration </a:t>
            </a:r>
          </a:p>
          <a:p>
            <a:r>
              <a:rPr lang="en-IN" sz="1400" dirty="0" smtClean="0"/>
              <a:t>SIM card based services - Dual IMSI/Triple IMSI</a:t>
            </a:r>
          </a:p>
          <a:p>
            <a:r>
              <a:rPr lang="en-US" sz="1400" dirty="0" smtClean="0"/>
              <a:t>Location based services</a:t>
            </a:r>
          </a:p>
          <a:p>
            <a:endParaRPr lang="en-US" b="1" i="1" dirty="0" smtClean="0"/>
          </a:p>
          <a:p>
            <a:endParaRPr lang="en-US" b="1" i="1" dirty="0" smtClean="0"/>
          </a:p>
          <a:p>
            <a:endParaRPr lang="en-US" sz="900" b="1" i="1" dirty="0" smtClean="0"/>
          </a:p>
          <a:p>
            <a:endParaRPr lang="en-IN" dirty="0"/>
          </a:p>
        </p:txBody>
      </p:sp>
      <p:sp>
        <p:nvSpPr>
          <p:cNvPr id="6" name="Rectangle 5"/>
          <p:cNvSpPr/>
          <p:nvPr/>
        </p:nvSpPr>
        <p:spPr>
          <a:xfrm>
            <a:off x="755576" y="1556792"/>
            <a:ext cx="7992888" cy="4824536"/>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cxnSp>
        <p:nvCxnSpPr>
          <p:cNvPr id="8" name="Straight Connector 7"/>
          <p:cNvCxnSpPr/>
          <p:nvPr/>
        </p:nvCxnSpPr>
        <p:spPr>
          <a:xfrm rot="16200000" flipH="1">
            <a:off x="2339752" y="3969060"/>
            <a:ext cx="4824536"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rot="10800000" flipH="1">
            <a:off x="755576" y="4149079"/>
            <a:ext cx="7992888" cy="0"/>
          </a:xfrm>
          <a:prstGeom prst="line">
            <a:avLst/>
          </a:prstGeom>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4860032" y="1556792"/>
            <a:ext cx="3240360" cy="2316019"/>
          </a:xfrm>
          <a:prstGeom prst="rect">
            <a:avLst/>
          </a:prstGeom>
          <a:noFill/>
        </p:spPr>
        <p:txBody>
          <a:bodyPr wrap="square" rtlCol="0">
            <a:spAutoFit/>
          </a:bodyPr>
          <a:lstStyle/>
          <a:p>
            <a:r>
              <a:rPr lang="en-US" b="1" i="1" dirty="0" smtClean="0"/>
              <a:t>Software Development</a:t>
            </a:r>
          </a:p>
          <a:p>
            <a:endParaRPr lang="en-US" sz="1050" b="1" i="1" dirty="0" smtClean="0"/>
          </a:p>
          <a:p>
            <a:r>
              <a:rPr lang="en-US" sz="1400" dirty="0" smtClean="0"/>
              <a:t>Hospital Management System</a:t>
            </a:r>
          </a:p>
          <a:p>
            <a:r>
              <a:rPr lang="en-US" sz="1400" dirty="0" smtClean="0"/>
              <a:t>Education system</a:t>
            </a:r>
          </a:p>
          <a:p>
            <a:r>
              <a:rPr lang="en-US" sz="1400" dirty="0" smtClean="0"/>
              <a:t>Education system</a:t>
            </a:r>
          </a:p>
          <a:p>
            <a:r>
              <a:rPr lang="en-US" sz="1400" dirty="0" smtClean="0"/>
              <a:t>e-learning</a:t>
            </a:r>
          </a:p>
          <a:p>
            <a:r>
              <a:rPr lang="en-US" sz="1400" dirty="0" smtClean="0"/>
              <a:t>GSM Data Audit Toll</a:t>
            </a:r>
          </a:p>
          <a:p>
            <a:r>
              <a:rPr lang="en-US" sz="1400" dirty="0" smtClean="0"/>
              <a:t>Web based Mobile Application</a:t>
            </a:r>
          </a:p>
          <a:p>
            <a:r>
              <a:rPr lang="en-US" sz="1400" dirty="0" smtClean="0"/>
              <a:t>Customized Solutions</a:t>
            </a:r>
          </a:p>
          <a:p>
            <a:endParaRPr lang="en-IN" dirty="0"/>
          </a:p>
        </p:txBody>
      </p:sp>
      <p:sp>
        <p:nvSpPr>
          <p:cNvPr id="12" name="TextBox 11"/>
          <p:cNvSpPr txBox="1"/>
          <p:nvPr/>
        </p:nvSpPr>
        <p:spPr>
          <a:xfrm>
            <a:off x="827584" y="4226892"/>
            <a:ext cx="3816424" cy="2154436"/>
          </a:xfrm>
          <a:prstGeom prst="rect">
            <a:avLst/>
          </a:prstGeom>
          <a:noFill/>
        </p:spPr>
        <p:txBody>
          <a:bodyPr wrap="square" rtlCol="0">
            <a:spAutoFit/>
          </a:bodyPr>
          <a:lstStyle/>
          <a:p>
            <a:r>
              <a:rPr lang="en-US" b="1" i="1" dirty="0" smtClean="0"/>
              <a:t>Operation &amp; Business Support System</a:t>
            </a:r>
          </a:p>
          <a:p>
            <a:r>
              <a:rPr lang="en-US" b="1" i="1" dirty="0" smtClean="0"/>
              <a:t>OSS/BSS</a:t>
            </a:r>
          </a:p>
          <a:p>
            <a:r>
              <a:rPr lang="en-US" sz="1400" dirty="0" smtClean="0"/>
              <a:t>Network Management</a:t>
            </a:r>
          </a:p>
          <a:p>
            <a:r>
              <a:rPr lang="en-US" sz="1400" dirty="0" smtClean="0"/>
              <a:t>Performance Monitoring</a:t>
            </a:r>
          </a:p>
          <a:p>
            <a:r>
              <a:rPr lang="en-US" sz="1400" dirty="0" smtClean="0"/>
              <a:t>Provisional &amp; Fulfillment</a:t>
            </a:r>
          </a:p>
          <a:p>
            <a:r>
              <a:rPr lang="en-US" sz="1400" dirty="0" smtClean="0"/>
              <a:t>Revenue Assurance &amp; Fraud Management</a:t>
            </a:r>
          </a:p>
          <a:p>
            <a:r>
              <a:rPr lang="en-US" sz="1400" dirty="0" smtClean="0"/>
              <a:t>Asset Management</a:t>
            </a:r>
          </a:p>
          <a:p>
            <a:r>
              <a:rPr lang="en-US" sz="1400" dirty="0" smtClean="0"/>
              <a:t>Customer Care</a:t>
            </a:r>
          </a:p>
          <a:p>
            <a:r>
              <a:rPr lang="en-US" sz="1400" dirty="0" smtClean="0"/>
              <a:t>Billing</a:t>
            </a:r>
            <a:endParaRPr lang="en-IN" sz="1400" dirty="0"/>
          </a:p>
        </p:txBody>
      </p:sp>
      <p:sp>
        <p:nvSpPr>
          <p:cNvPr id="13" name="TextBox 12"/>
          <p:cNvSpPr txBox="1"/>
          <p:nvPr/>
        </p:nvSpPr>
        <p:spPr>
          <a:xfrm>
            <a:off x="4788024" y="4221088"/>
            <a:ext cx="3816424" cy="2377574"/>
          </a:xfrm>
          <a:prstGeom prst="rect">
            <a:avLst/>
          </a:prstGeom>
          <a:noFill/>
        </p:spPr>
        <p:txBody>
          <a:bodyPr wrap="square" rtlCol="0">
            <a:spAutoFit/>
          </a:bodyPr>
          <a:lstStyle/>
          <a:p>
            <a:r>
              <a:rPr lang="en-US" b="1" i="1" dirty="0" smtClean="0"/>
              <a:t>Information and Communication Technologies</a:t>
            </a:r>
          </a:p>
          <a:p>
            <a:endParaRPr lang="en-US" sz="1050" b="1" i="1" dirty="0" smtClean="0"/>
          </a:p>
          <a:p>
            <a:r>
              <a:rPr lang="en-US" sz="1400" dirty="0" smtClean="0"/>
              <a:t>Implementation of all the work of low </a:t>
            </a:r>
            <a:r>
              <a:rPr lang="en-US" sz="1400" dirty="0" smtClean="0"/>
              <a:t>current</a:t>
            </a:r>
          </a:p>
          <a:p>
            <a:r>
              <a:rPr lang="en-US" sz="1400" dirty="0" smtClean="0"/>
              <a:t>IP </a:t>
            </a:r>
            <a:r>
              <a:rPr lang="en-US" sz="1400" dirty="0" smtClean="0"/>
              <a:t>Telecommunication &amp; VOIP</a:t>
            </a:r>
          </a:p>
          <a:p>
            <a:r>
              <a:rPr lang="en-US" sz="1400" dirty="0" smtClean="0"/>
              <a:t>Broadband Audio Video (IPTV)</a:t>
            </a:r>
          </a:p>
          <a:p>
            <a:r>
              <a:rPr lang="en-US" sz="1400" dirty="0" smtClean="0"/>
              <a:t>Wireless Networking</a:t>
            </a:r>
          </a:p>
          <a:p>
            <a:r>
              <a:rPr lang="en-US" sz="1400" dirty="0" smtClean="0"/>
              <a:t>Central Control &amp; Monitoring</a:t>
            </a:r>
          </a:p>
          <a:p>
            <a:r>
              <a:rPr lang="en-US" sz="1400" dirty="0" smtClean="0"/>
              <a:t>Building Management and security</a:t>
            </a:r>
            <a:endParaRPr lang="en-IN" sz="1400" dirty="0" smtClean="0"/>
          </a:p>
          <a:p>
            <a:endParaRPr lang="en-IN" b="1" i="1"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F1A3C7A7-6A49-45C8-88E7-DD6BA9BFEAE0}" type="slidenum">
              <a:rPr lang="en-IN" smtClean="0"/>
              <a:pPr/>
              <a:t>18</a:t>
            </a:fld>
            <a:endParaRPr lang="en-IN"/>
          </a:p>
        </p:txBody>
      </p:sp>
      <p:sp>
        <p:nvSpPr>
          <p:cNvPr id="3" name="Footer Placeholder 2"/>
          <p:cNvSpPr>
            <a:spLocks noGrp="1"/>
          </p:cNvSpPr>
          <p:nvPr>
            <p:ph type="ftr" sz="quarter" idx="3"/>
          </p:nvPr>
        </p:nvSpPr>
        <p:spPr/>
        <p:txBody>
          <a:bodyPr/>
          <a:lstStyle/>
          <a:p>
            <a:r>
              <a:rPr lang="en-US" smtClean="0"/>
              <a:t>Quality First</a:t>
            </a:r>
            <a:endParaRPr lang="en-IN" dirty="0"/>
          </a:p>
        </p:txBody>
      </p:sp>
      <p:sp>
        <p:nvSpPr>
          <p:cNvPr id="4" name="Rectangle 5"/>
          <p:cNvSpPr>
            <a:spLocks noChangeArrowheads="1"/>
          </p:cNvSpPr>
          <p:nvPr/>
        </p:nvSpPr>
        <p:spPr bwMode="auto">
          <a:xfrm>
            <a:off x="533400" y="1447800"/>
            <a:ext cx="8610600" cy="1508125"/>
          </a:xfrm>
          <a:prstGeom prst="rect">
            <a:avLst/>
          </a:prstGeom>
          <a:noFill/>
          <a:ln w="9525">
            <a:noFill/>
            <a:miter lim="800000"/>
            <a:headEnd/>
            <a:tailEnd/>
          </a:ln>
        </p:spPr>
        <p:txBody>
          <a:bodyPr>
            <a:spAutoFit/>
          </a:bodyPr>
          <a:lstStyle/>
          <a:p>
            <a:endParaRPr lang="en-US" sz="2000" dirty="0">
              <a:latin typeface="Century Schoolbook"/>
            </a:endParaRPr>
          </a:p>
          <a:p>
            <a:endParaRPr lang="en-US" sz="2400" dirty="0">
              <a:latin typeface="Century Schoolbook"/>
            </a:endParaRPr>
          </a:p>
          <a:p>
            <a:endParaRPr lang="en-US" sz="2400" dirty="0">
              <a:latin typeface="Calibri" pitchFamily="34" charset="0"/>
            </a:endParaRPr>
          </a:p>
          <a:p>
            <a:endParaRPr lang="en-US" sz="2400" dirty="0">
              <a:latin typeface="Calibri" pitchFamily="34" charset="0"/>
            </a:endParaRPr>
          </a:p>
        </p:txBody>
      </p:sp>
      <p:pic>
        <p:nvPicPr>
          <p:cNvPr id="6" name="Picture 7"/>
          <p:cNvPicPr>
            <a:picLocks noChangeAspect="1" noChangeArrowheads="1"/>
          </p:cNvPicPr>
          <p:nvPr/>
        </p:nvPicPr>
        <p:blipFill>
          <a:blip r:embed="rId3" cstate="print"/>
          <a:srcRect/>
          <a:stretch>
            <a:fillRect/>
          </a:stretch>
        </p:blipFill>
        <p:spPr bwMode="auto">
          <a:xfrm>
            <a:off x="4283968" y="1844824"/>
            <a:ext cx="4447881" cy="3722340"/>
          </a:xfrm>
          <a:prstGeom prst="rect">
            <a:avLst/>
          </a:prstGeom>
          <a:ln>
            <a:noFill/>
          </a:ln>
          <a:effectLst>
            <a:softEdge rad="112500"/>
          </a:effectLst>
        </p:spPr>
      </p:pic>
      <p:sp>
        <p:nvSpPr>
          <p:cNvPr id="8" name="Rectangle 4"/>
          <p:cNvSpPr>
            <a:spLocks noChangeArrowheads="1"/>
          </p:cNvSpPr>
          <p:nvPr/>
        </p:nvSpPr>
        <p:spPr bwMode="auto">
          <a:xfrm>
            <a:off x="499120" y="2204864"/>
            <a:ext cx="3352800" cy="2800767"/>
          </a:xfrm>
          <a:prstGeom prst="rect">
            <a:avLst/>
          </a:prstGeom>
          <a:noFill/>
          <a:ln w="9525">
            <a:noFill/>
            <a:miter lim="800000"/>
            <a:headEnd/>
            <a:tailEnd/>
          </a:ln>
        </p:spPr>
        <p:txBody>
          <a:bodyPr wrap="square">
            <a:spAutoFit/>
          </a:bodyPr>
          <a:lstStyle/>
          <a:p>
            <a:pPr algn="just"/>
            <a:r>
              <a:rPr lang="en-US" sz="1600" dirty="0" smtClean="0">
                <a:solidFill>
                  <a:schemeClr val="tx1"/>
                </a:solidFill>
                <a:latin typeface="Calibri" pitchFamily="34" charset="0"/>
              </a:rPr>
              <a:t>Hospital </a:t>
            </a:r>
            <a:r>
              <a:rPr lang="en-US" sz="1600" dirty="0">
                <a:solidFill>
                  <a:schemeClr val="tx1"/>
                </a:solidFill>
                <a:latin typeface="Calibri" pitchFamily="34" charset="0"/>
              </a:rPr>
              <a:t>Management System is designed to support all the critical business support functionalities to ensure smooth functioning of Hospitals. </a:t>
            </a:r>
          </a:p>
          <a:p>
            <a:pPr algn="just"/>
            <a:endParaRPr lang="en-US" sz="1600" dirty="0">
              <a:solidFill>
                <a:schemeClr val="tx1"/>
              </a:solidFill>
              <a:latin typeface="Calibri" pitchFamily="34" charset="0"/>
            </a:endParaRPr>
          </a:p>
          <a:p>
            <a:pPr algn="just"/>
            <a:r>
              <a:rPr lang="en-US" sz="1600" dirty="0">
                <a:solidFill>
                  <a:schemeClr val="tx1"/>
                </a:solidFill>
                <a:latin typeface="Calibri" pitchFamily="34" charset="0"/>
              </a:rPr>
              <a:t>The Product adheres to international standards of Healthcare and supports the state of the art functionalities required to run the business.</a:t>
            </a:r>
          </a:p>
          <a:p>
            <a:pPr algn="just"/>
            <a:endParaRPr lang="en-US" sz="1600" dirty="0">
              <a:solidFill>
                <a:schemeClr val="tx1"/>
              </a:solidFill>
              <a:latin typeface="Calibri" pitchFamily="34" charset="0"/>
            </a:endParaRPr>
          </a:p>
        </p:txBody>
      </p:sp>
      <p:sp>
        <p:nvSpPr>
          <p:cNvPr id="10" name="TextBox 9"/>
          <p:cNvSpPr txBox="1"/>
          <p:nvPr/>
        </p:nvSpPr>
        <p:spPr>
          <a:xfrm>
            <a:off x="611560" y="908720"/>
            <a:ext cx="7200800" cy="461665"/>
          </a:xfrm>
          <a:prstGeom prst="rect">
            <a:avLst/>
          </a:prstGeom>
          <a:noFill/>
        </p:spPr>
        <p:txBody>
          <a:bodyPr wrap="square" rtlCol="0">
            <a:spAutoFit/>
          </a:bodyPr>
          <a:lstStyle/>
          <a:p>
            <a:r>
              <a:rPr lang="en-US" sz="2400" b="1" cap="small" dirty="0" smtClean="0">
                <a:solidFill>
                  <a:schemeClr val="accent2">
                    <a:lumMod val="75000"/>
                  </a:schemeClr>
                </a:solidFill>
              </a:rPr>
              <a:t>H</a:t>
            </a:r>
            <a:r>
              <a:rPr lang="en-US" sz="2400" cap="small" dirty="0" smtClean="0">
                <a:solidFill>
                  <a:srgbClr val="002060"/>
                </a:solidFill>
              </a:rPr>
              <a:t>ospital &amp; </a:t>
            </a:r>
            <a:r>
              <a:rPr lang="en-US" sz="2400" b="1" cap="small" dirty="0" smtClean="0">
                <a:solidFill>
                  <a:schemeClr val="accent2">
                    <a:lumMod val="75000"/>
                  </a:schemeClr>
                </a:solidFill>
              </a:rPr>
              <a:t>C</a:t>
            </a:r>
            <a:r>
              <a:rPr lang="en-US" sz="2400" cap="small" dirty="0" smtClean="0">
                <a:solidFill>
                  <a:srgbClr val="002060"/>
                </a:solidFill>
              </a:rPr>
              <a:t>linics </a:t>
            </a:r>
            <a:r>
              <a:rPr lang="en-US" sz="2400" b="1" cap="small" dirty="0" smtClean="0">
                <a:solidFill>
                  <a:schemeClr val="accent2">
                    <a:lumMod val="75000"/>
                  </a:schemeClr>
                </a:solidFill>
              </a:rPr>
              <a:t>M</a:t>
            </a:r>
            <a:r>
              <a:rPr lang="en-US" sz="2400" cap="small" dirty="0" smtClean="0">
                <a:solidFill>
                  <a:srgbClr val="002060"/>
                </a:solidFill>
              </a:rPr>
              <a:t>anagement (Software product)</a:t>
            </a:r>
            <a:endParaRPr lang="en-IN" sz="2400" cap="small" dirty="0">
              <a:solidFill>
                <a:srgbClr val="002060"/>
              </a:solidFill>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F1A3C7A7-6A49-45C8-88E7-DD6BA9BFEAE0}" type="slidenum">
              <a:rPr lang="en-IN" smtClean="0"/>
              <a:pPr/>
              <a:t>19</a:t>
            </a:fld>
            <a:endParaRPr lang="en-IN"/>
          </a:p>
        </p:txBody>
      </p:sp>
      <p:sp>
        <p:nvSpPr>
          <p:cNvPr id="3" name="Footer Placeholder 2"/>
          <p:cNvSpPr>
            <a:spLocks noGrp="1"/>
          </p:cNvSpPr>
          <p:nvPr>
            <p:ph type="ftr" sz="quarter" idx="3"/>
          </p:nvPr>
        </p:nvSpPr>
        <p:spPr/>
        <p:txBody>
          <a:bodyPr/>
          <a:lstStyle/>
          <a:p>
            <a:r>
              <a:rPr lang="en-US" smtClean="0"/>
              <a:t>Quality First</a:t>
            </a:r>
            <a:endParaRPr lang="en-IN" dirty="0"/>
          </a:p>
        </p:txBody>
      </p:sp>
      <p:sp>
        <p:nvSpPr>
          <p:cNvPr id="4" name="TextBox 3"/>
          <p:cNvSpPr txBox="1"/>
          <p:nvPr/>
        </p:nvSpPr>
        <p:spPr>
          <a:xfrm>
            <a:off x="611560" y="908720"/>
            <a:ext cx="7488832" cy="461665"/>
          </a:xfrm>
          <a:prstGeom prst="rect">
            <a:avLst/>
          </a:prstGeom>
          <a:noFill/>
        </p:spPr>
        <p:txBody>
          <a:bodyPr wrap="square" rtlCol="0">
            <a:spAutoFit/>
          </a:bodyPr>
          <a:lstStyle/>
          <a:p>
            <a:r>
              <a:rPr lang="en-US" sz="2400" b="1" cap="small" dirty="0" smtClean="0">
                <a:solidFill>
                  <a:schemeClr val="accent2">
                    <a:lumMod val="75000"/>
                  </a:schemeClr>
                </a:solidFill>
              </a:rPr>
              <a:t>E</a:t>
            </a:r>
            <a:r>
              <a:rPr lang="en-US" sz="2400" cap="small" dirty="0" smtClean="0">
                <a:solidFill>
                  <a:srgbClr val="002060"/>
                </a:solidFill>
              </a:rPr>
              <a:t>ducation</a:t>
            </a:r>
            <a:r>
              <a:rPr lang="en-US" sz="2400" b="1" cap="small" dirty="0" smtClean="0">
                <a:solidFill>
                  <a:schemeClr val="accent2">
                    <a:lumMod val="75000"/>
                  </a:schemeClr>
                </a:solidFill>
              </a:rPr>
              <a:t> B</a:t>
            </a:r>
            <a:r>
              <a:rPr lang="en-US" sz="2400" cap="small" dirty="0" smtClean="0">
                <a:solidFill>
                  <a:srgbClr val="002060"/>
                </a:solidFill>
              </a:rPr>
              <a:t>usiness</a:t>
            </a:r>
            <a:r>
              <a:rPr lang="en-US" sz="2400" b="1" cap="small" dirty="0" smtClean="0">
                <a:solidFill>
                  <a:schemeClr val="accent2">
                    <a:lumMod val="75000"/>
                  </a:schemeClr>
                </a:solidFill>
              </a:rPr>
              <a:t> S</a:t>
            </a:r>
            <a:r>
              <a:rPr lang="en-US" sz="2400" cap="small" dirty="0" smtClean="0">
                <a:solidFill>
                  <a:srgbClr val="002060"/>
                </a:solidFill>
              </a:rPr>
              <a:t>upport</a:t>
            </a:r>
            <a:r>
              <a:rPr lang="en-US" sz="2400" b="1" cap="small" dirty="0" smtClean="0">
                <a:solidFill>
                  <a:schemeClr val="accent2">
                    <a:lumMod val="75000"/>
                  </a:schemeClr>
                </a:solidFill>
              </a:rPr>
              <a:t> S</a:t>
            </a:r>
            <a:r>
              <a:rPr lang="en-US" sz="2400" cap="small" dirty="0" smtClean="0">
                <a:solidFill>
                  <a:srgbClr val="002060"/>
                </a:solidFill>
              </a:rPr>
              <a:t>ystem</a:t>
            </a:r>
            <a:r>
              <a:rPr lang="en-US" sz="2400" b="1" cap="small" dirty="0" smtClean="0">
                <a:solidFill>
                  <a:schemeClr val="accent2">
                    <a:lumMod val="75000"/>
                  </a:schemeClr>
                </a:solidFill>
              </a:rPr>
              <a:t> </a:t>
            </a:r>
            <a:r>
              <a:rPr lang="en-US" sz="2400" cap="small" dirty="0" smtClean="0">
                <a:solidFill>
                  <a:srgbClr val="002060"/>
                </a:solidFill>
              </a:rPr>
              <a:t>(</a:t>
            </a:r>
            <a:r>
              <a:rPr lang="en-US" sz="2400" b="1" cap="small" dirty="0" smtClean="0">
                <a:solidFill>
                  <a:schemeClr val="accent2">
                    <a:lumMod val="75000"/>
                  </a:schemeClr>
                </a:solidFill>
              </a:rPr>
              <a:t>S</a:t>
            </a:r>
            <a:r>
              <a:rPr lang="en-US" sz="2400" cap="small" dirty="0" smtClean="0">
                <a:solidFill>
                  <a:srgbClr val="002060"/>
                </a:solidFill>
              </a:rPr>
              <a:t>oftware </a:t>
            </a:r>
            <a:r>
              <a:rPr lang="en-US" sz="2400" b="1" cap="small" dirty="0" smtClean="0">
                <a:solidFill>
                  <a:schemeClr val="accent2">
                    <a:lumMod val="75000"/>
                  </a:schemeClr>
                </a:solidFill>
              </a:rPr>
              <a:t>P</a:t>
            </a:r>
            <a:r>
              <a:rPr lang="en-US" sz="2400" cap="small" dirty="0" smtClean="0">
                <a:solidFill>
                  <a:srgbClr val="002060"/>
                </a:solidFill>
              </a:rPr>
              <a:t>roduct)</a:t>
            </a:r>
            <a:endParaRPr lang="en-IN" sz="2400" cap="small" dirty="0">
              <a:solidFill>
                <a:srgbClr val="002060"/>
              </a:solidFill>
            </a:endParaRPr>
          </a:p>
        </p:txBody>
      </p:sp>
      <p:sp>
        <p:nvSpPr>
          <p:cNvPr id="7" name="TextBox 12"/>
          <p:cNvSpPr txBox="1">
            <a:spLocks noChangeArrowheads="1"/>
          </p:cNvSpPr>
          <p:nvPr/>
        </p:nvSpPr>
        <p:spPr bwMode="auto">
          <a:xfrm>
            <a:off x="3962400" y="1638300"/>
            <a:ext cx="4991100" cy="4686300"/>
          </a:xfrm>
          <a:prstGeom prst="rect">
            <a:avLst/>
          </a:prstGeom>
          <a:noFill/>
          <a:ln w="9525">
            <a:noFill/>
            <a:miter lim="800000"/>
            <a:headEnd/>
            <a:tailEnd/>
          </a:ln>
        </p:spPr>
        <p:txBody>
          <a:bodyPr wrap="square">
            <a:normAutofit/>
          </a:bodyPr>
          <a:lstStyle/>
          <a:p>
            <a:pPr marL="365760" indent="-365760" algn="l" fontAlgn="t">
              <a:buFont typeface="Arial" pitchFamily="34" charset="0"/>
              <a:buChar char="•"/>
            </a:pPr>
            <a:r>
              <a:rPr lang="en-US" sz="1600" dirty="0" smtClean="0">
                <a:solidFill>
                  <a:schemeClr val="tx1"/>
                </a:solidFill>
                <a:cs typeface="Arial" pitchFamily="34" charset="0"/>
              </a:rPr>
              <a:t> Online Training</a:t>
            </a:r>
          </a:p>
          <a:p>
            <a:pPr marL="365760" indent="-365760" algn="l" fontAlgn="t">
              <a:buFont typeface="Arial" pitchFamily="34" charset="0"/>
              <a:buChar char="•"/>
            </a:pPr>
            <a:endParaRPr lang="en-US" sz="1600" dirty="0" smtClean="0">
              <a:solidFill>
                <a:schemeClr val="tx1"/>
              </a:solidFill>
              <a:cs typeface="Arial" pitchFamily="34" charset="0"/>
            </a:endParaRPr>
          </a:p>
          <a:p>
            <a:pPr marL="365760" indent="-365760" algn="l" fontAlgn="t">
              <a:buFont typeface="Arial" pitchFamily="34" charset="0"/>
              <a:buChar char="•"/>
            </a:pPr>
            <a:r>
              <a:rPr lang="en-US" sz="1600" dirty="0" smtClean="0">
                <a:solidFill>
                  <a:schemeClr val="tx1"/>
                </a:solidFill>
                <a:cs typeface="Arial" pitchFamily="34" charset="0"/>
              </a:rPr>
              <a:t> Online Examination System</a:t>
            </a:r>
          </a:p>
          <a:p>
            <a:pPr marL="365760" indent="-365760" algn="l" fontAlgn="t">
              <a:buFont typeface="Arial" pitchFamily="34" charset="0"/>
              <a:buChar char="•"/>
            </a:pPr>
            <a:endParaRPr lang="en-US" sz="1600" dirty="0" smtClean="0">
              <a:solidFill>
                <a:schemeClr val="tx1"/>
              </a:solidFill>
              <a:cs typeface="Arial" pitchFamily="34" charset="0"/>
            </a:endParaRPr>
          </a:p>
          <a:p>
            <a:pPr marL="365760" indent="-365760" algn="l" fontAlgn="t">
              <a:buFont typeface="Arial" pitchFamily="34" charset="0"/>
              <a:buChar char="•"/>
            </a:pPr>
            <a:r>
              <a:rPr lang="en-US" sz="1600" dirty="0" smtClean="0">
                <a:solidFill>
                  <a:schemeClr val="tx1"/>
                </a:solidFill>
                <a:cs typeface="Arial" pitchFamily="34" charset="0"/>
              </a:rPr>
              <a:t> Integrated with Students, teacher &amp; parent forum</a:t>
            </a:r>
          </a:p>
          <a:p>
            <a:pPr marL="365760" indent="-365760" algn="l" fontAlgn="t">
              <a:buFont typeface="Arial" pitchFamily="34" charset="0"/>
              <a:buChar char="•"/>
            </a:pPr>
            <a:endParaRPr lang="en-US" sz="1600" dirty="0" smtClean="0">
              <a:solidFill>
                <a:schemeClr val="tx1"/>
              </a:solidFill>
              <a:cs typeface="Arial" pitchFamily="34" charset="0"/>
            </a:endParaRPr>
          </a:p>
          <a:p>
            <a:pPr marL="365760" indent="-365760" algn="l" fontAlgn="t">
              <a:buFont typeface="Arial" pitchFamily="34" charset="0"/>
              <a:buChar char="•"/>
            </a:pPr>
            <a:r>
              <a:rPr lang="en-US" sz="1600" dirty="0" smtClean="0">
                <a:solidFill>
                  <a:schemeClr val="tx1"/>
                </a:solidFill>
                <a:cs typeface="Arial" pitchFamily="34" charset="0"/>
              </a:rPr>
              <a:t>Web based student knowledge assessment Module</a:t>
            </a:r>
          </a:p>
          <a:p>
            <a:pPr marL="365760" indent="-365760" algn="l" fontAlgn="t">
              <a:buFont typeface="Arial" pitchFamily="34" charset="0"/>
              <a:buChar char="•"/>
            </a:pPr>
            <a:endParaRPr lang="en-US" sz="1600" dirty="0" smtClean="0">
              <a:solidFill>
                <a:schemeClr val="tx1"/>
              </a:solidFill>
              <a:cs typeface="Arial" pitchFamily="34" charset="0"/>
            </a:endParaRPr>
          </a:p>
          <a:p>
            <a:pPr marL="365760" indent="-365760" algn="l" fontAlgn="t">
              <a:buFont typeface="Arial" pitchFamily="34" charset="0"/>
              <a:buChar char="•"/>
            </a:pPr>
            <a:r>
              <a:rPr lang="en-US" sz="1600" dirty="0" smtClean="0">
                <a:solidFill>
                  <a:schemeClr val="tx1"/>
                </a:solidFill>
                <a:cs typeface="Arial" pitchFamily="34" charset="0"/>
              </a:rPr>
              <a:t>Franchisee management for online &amp; classroom training</a:t>
            </a:r>
          </a:p>
          <a:p>
            <a:pPr marL="365760" indent="-365760" algn="l" fontAlgn="t">
              <a:buFont typeface="Arial" pitchFamily="34" charset="0"/>
              <a:buChar char="•"/>
            </a:pPr>
            <a:endParaRPr lang="en-US" sz="1600" dirty="0" smtClean="0">
              <a:solidFill>
                <a:schemeClr val="tx1"/>
              </a:solidFill>
              <a:cs typeface="Arial" pitchFamily="34" charset="0"/>
            </a:endParaRPr>
          </a:p>
          <a:p>
            <a:pPr marL="365760" indent="-365760" algn="l" fontAlgn="t">
              <a:buFont typeface="Arial" pitchFamily="34" charset="0"/>
              <a:buChar char="•"/>
            </a:pPr>
            <a:r>
              <a:rPr lang="en-US" sz="1600" dirty="0" smtClean="0">
                <a:solidFill>
                  <a:schemeClr val="tx1"/>
                </a:solidFill>
                <a:cs typeface="Arial" pitchFamily="34" charset="0"/>
              </a:rPr>
              <a:t> Online portal for complete business Management of a training institute or education institutions.</a:t>
            </a:r>
          </a:p>
        </p:txBody>
      </p:sp>
      <p:pic>
        <p:nvPicPr>
          <p:cNvPr id="9" name="Picture 6" descr="http://www.ci.san-pablo.ca.us/main/images/commctr/Comp_Collage_prog.jpg"/>
          <p:cNvPicPr>
            <a:picLocks noChangeAspect="1" noChangeArrowheads="1"/>
          </p:cNvPicPr>
          <p:nvPr/>
        </p:nvPicPr>
        <p:blipFill>
          <a:blip r:embed="rId3" cstate="print"/>
          <a:srcRect/>
          <a:stretch>
            <a:fillRect/>
          </a:stretch>
        </p:blipFill>
        <p:spPr bwMode="auto">
          <a:xfrm>
            <a:off x="611560" y="1651099"/>
            <a:ext cx="3068340" cy="3506093"/>
          </a:xfrm>
          <a:prstGeom prst="rect">
            <a:avLst/>
          </a:prstGeom>
          <a:noFill/>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F1A3C7A7-6A49-45C8-88E7-DD6BA9BFEAE0}" type="slidenum">
              <a:rPr lang="en-IN" smtClean="0"/>
              <a:pPr/>
              <a:t>20</a:t>
            </a:fld>
            <a:endParaRPr lang="en-IN"/>
          </a:p>
        </p:txBody>
      </p:sp>
      <p:sp>
        <p:nvSpPr>
          <p:cNvPr id="3" name="Footer Placeholder 2"/>
          <p:cNvSpPr>
            <a:spLocks noGrp="1"/>
          </p:cNvSpPr>
          <p:nvPr>
            <p:ph type="ftr" sz="quarter" idx="3"/>
          </p:nvPr>
        </p:nvSpPr>
        <p:spPr/>
        <p:txBody>
          <a:bodyPr/>
          <a:lstStyle/>
          <a:p>
            <a:r>
              <a:rPr lang="en-US" smtClean="0"/>
              <a:t>Quality First</a:t>
            </a:r>
            <a:endParaRPr lang="en-IN" dirty="0"/>
          </a:p>
        </p:txBody>
      </p:sp>
      <p:sp>
        <p:nvSpPr>
          <p:cNvPr id="4" name="TextBox 3"/>
          <p:cNvSpPr txBox="1"/>
          <p:nvPr/>
        </p:nvSpPr>
        <p:spPr>
          <a:xfrm>
            <a:off x="611560" y="908720"/>
            <a:ext cx="6840760" cy="461665"/>
          </a:xfrm>
          <a:prstGeom prst="rect">
            <a:avLst/>
          </a:prstGeom>
          <a:noFill/>
        </p:spPr>
        <p:txBody>
          <a:bodyPr wrap="square" rtlCol="0">
            <a:spAutoFit/>
          </a:bodyPr>
          <a:lstStyle/>
          <a:p>
            <a:r>
              <a:rPr lang="en-US" sz="2400" b="1" cap="small" dirty="0" smtClean="0">
                <a:solidFill>
                  <a:schemeClr val="accent2">
                    <a:lumMod val="75000"/>
                  </a:schemeClr>
                </a:solidFill>
              </a:rPr>
              <a:t>R</a:t>
            </a:r>
            <a:r>
              <a:rPr lang="en-US" sz="2400" cap="small" dirty="0" smtClean="0">
                <a:solidFill>
                  <a:srgbClr val="002060"/>
                </a:solidFill>
              </a:rPr>
              <a:t>esearch</a:t>
            </a:r>
            <a:r>
              <a:rPr lang="en-US" sz="2400" b="1" cap="small" dirty="0" smtClean="0">
                <a:solidFill>
                  <a:schemeClr val="accent2">
                    <a:lumMod val="75000"/>
                  </a:schemeClr>
                </a:solidFill>
              </a:rPr>
              <a:t> &amp; D</a:t>
            </a:r>
            <a:r>
              <a:rPr lang="en-US" sz="2400" cap="small" dirty="0" smtClean="0">
                <a:solidFill>
                  <a:srgbClr val="002060"/>
                </a:solidFill>
              </a:rPr>
              <a:t>evelopment </a:t>
            </a:r>
            <a:r>
              <a:rPr lang="en-US" sz="2400" b="1" cap="small" dirty="0" smtClean="0">
                <a:solidFill>
                  <a:schemeClr val="accent2">
                    <a:lumMod val="75000"/>
                  </a:schemeClr>
                </a:solidFill>
              </a:rPr>
              <a:t>D</a:t>
            </a:r>
            <a:r>
              <a:rPr lang="en-US" sz="2400" cap="small" dirty="0" smtClean="0">
                <a:solidFill>
                  <a:srgbClr val="002060"/>
                </a:solidFill>
              </a:rPr>
              <a:t>epartment</a:t>
            </a:r>
            <a:endParaRPr lang="en-IN" sz="2400" cap="small" dirty="0">
              <a:solidFill>
                <a:srgbClr val="002060"/>
              </a:solidFill>
            </a:endParaRPr>
          </a:p>
        </p:txBody>
      </p:sp>
      <p:sp>
        <p:nvSpPr>
          <p:cNvPr id="5" name="TextBox 4"/>
          <p:cNvSpPr txBox="1"/>
          <p:nvPr/>
        </p:nvSpPr>
        <p:spPr>
          <a:xfrm>
            <a:off x="755576" y="1844824"/>
            <a:ext cx="5256584" cy="2031325"/>
          </a:xfrm>
          <a:prstGeom prst="rect">
            <a:avLst/>
          </a:prstGeom>
          <a:noFill/>
        </p:spPr>
        <p:txBody>
          <a:bodyPr wrap="square" rtlCol="0">
            <a:spAutoFit/>
          </a:bodyPr>
          <a:lstStyle/>
          <a:p>
            <a:pPr>
              <a:buBlip>
                <a:blip r:embed="rId2"/>
              </a:buBlip>
            </a:pPr>
            <a:r>
              <a:rPr lang="en-US" sz="1400" dirty="0" smtClean="0"/>
              <a:t>Pro-Active Research &amp; Development</a:t>
            </a:r>
          </a:p>
          <a:p>
            <a:pPr>
              <a:buBlip>
                <a:blip r:embed="rId2"/>
              </a:buBlip>
            </a:pPr>
            <a:r>
              <a:rPr lang="en-US" sz="1400" dirty="0" smtClean="0"/>
              <a:t>Core research activities</a:t>
            </a:r>
          </a:p>
          <a:p>
            <a:pPr lvl="1">
              <a:buBlip>
                <a:blip r:embed="rId2"/>
              </a:buBlip>
            </a:pPr>
            <a:r>
              <a:rPr lang="en-US" sz="1400" dirty="0" smtClean="0"/>
              <a:t>Speech Quality Evaluation</a:t>
            </a:r>
          </a:p>
          <a:p>
            <a:pPr lvl="1">
              <a:buBlip>
                <a:blip r:embed="rId2"/>
              </a:buBlip>
            </a:pPr>
            <a:r>
              <a:rPr lang="en-US" sz="1400" dirty="0" smtClean="0"/>
              <a:t>Speech Recognition</a:t>
            </a:r>
          </a:p>
          <a:p>
            <a:pPr lvl="1">
              <a:buBlip>
                <a:blip r:embed="rId2"/>
              </a:buBlip>
            </a:pPr>
            <a:r>
              <a:rPr lang="en-US" sz="1400" dirty="0" smtClean="0"/>
              <a:t>Quality of Experience in mobile networks</a:t>
            </a:r>
          </a:p>
          <a:p>
            <a:pPr>
              <a:buBlip>
                <a:blip r:embed="rId2"/>
              </a:buBlip>
            </a:pPr>
            <a:r>
              <a:rPr lang="en-US" sz="1400" dirty="0" smtClean="0"/>
              <a:t>Customized Solutions to meet specific Customer requirements</a:t>
            </a:r>
          </a:p>
          <a:p>
            <a:pPr>
              <a:buBlip>
                <a:blip r:embed="rId2"/>
              </a:buBlip>
            </a:pPr>
            <a:r>
              <a:rPr lang="en-US" sz="1400" dirty="0" smtClean="0"/>
              <a:t>Complete Spectrum of Information Management</a:t>
            </a:r>
          </a:p>
          <a:p>
            <a:pPr>
              <a:buBlip>
                <a:blip r:embed="rId2"/>
              </a:buBlip>
            </a:pPr>
            <a:r>
              <a:rPr lang="en-US" sz="1400" dirty="0" smtClean="0"/>
              <a:t>Experienced and certified Team member</a:t>
            </a:r>
          </a:p>
          <a:p>
            <a:pPr>
              <a:buBlip>
                <a:blip r:embed="rId2"/>
              </a:buBlip>
            </a:pPr>
            <a:r>
              <a:rPr lang="en-US" sz="1400" dirty="0" smtClean="0"/>
              <a:t>Consultancy Services</a:t>
            </a:r>
            <a:endParaRPr lang="en-IN" sz="1400" dirty="0"/>
          </a:p>
        </p:txBody>
      </p:sp>
      <p:pic>
        <p:nvPicPr>
          <p:cNvPr id="8" name="Picture 6" descr="http://www.gaorfidassettracking.com/images/RFID_Tags_Readers_Middleware.jpg"/>
          <p:cNvPicPr>
            <a:picLocks noChangeAspect="1" noChangeArrowheads="1"/>
          </p:cNvPicPr>
          <p:nvPr/>
        </p:nvPicPr>
        <p:blipFill>
          <a:blip r:embed="rId3" cstate="print"/>
          <a:srcRect/>
          <a:stretch>
            <a:fillRect/>
          </a:stretch>
        </p:blipFill>
        <p:spPr bwMode="auto">
          <a:xfrm>
            <a:off x="755576" y="3861048"/>
            <a:ext cx="2449498" cy="2304256"/>
          </a:xfrm>
          <a:prstGeom prst="rect">
            <a:avLst/>
          </a:prstGeom>
          <a:noFill/>
          <a:ln w="9525">
            <a:noFill/>
            <a:miter lim="800000"/>
            <a:headEnd/>
            <a:tailEnd/>
          </a:ln>
        </p:spPr>
      </p:pic>
      <p:pic>
        <p:nvPicPr>
          <p:cNvPr id="33794" name="Picture 2" descr="http://t0.gstatic.com/images?q=tbn:ANd9GcRF2sLEJUYkT7xqzOfKgMvxe6kcgSTfPkYG50HvrRINBPA2PwE&amp;t=1&amp;usg=__7WNHg9YvlXAhFvS6K1g7iP_eIqI="/>
          <p:cNvPicPr>
            <a:picLocks noChangeAspect="1" noChangeArrowheads="1"/>
          </p:cNvPicPr>
          <p:nvPr/>
        </p:nvPicPr>
        <p:blipFill>
          <a:blip r:embed="rId4" cstate="print"/>
          <a:srcRect/>
          <a:stretch>
            <a:fillRect/>
          </a:stretch>
        </p:blipFill>
        <p:spPr bwMode="auto">
          <a:xfrm>
            <a:off x="5868144" y="1412776"/>
            <a:ext cx="2505075" cy="1828800"/>
          </a:xfrm>
          <a:prstGeom prst="rect">
            <a:avLst/>
          </a:prstGeom>
          <a:noFill/>
        </p:spPr>
      </p:pic>
      <p:pic>
        <p:nvPicPr>
          <p:cNvPr id="33796" name="Picture 4" descr="http://t1.gstatic.com/images?q=tbn:ANd9GcTymXfrvTybAcShc_InP7EOzslweRy2j1gcEVixGP9OAzF4euY&amp;t=1&amp;usg=__8mi9Gmtg5bSkwCC5C4p1ikHhT84="/>
          <p:cNvPicPr>
            <a:picLocks noChangeAspect="1" noChangeArrowheads="1"/>
          </p:cNvPicPr>
          <p:nvPr/>
        </p:nvPicPr>
        <p:blipFill>
          <a:blip r:embed="rId5" cstate="print"/>
          <a:srcRect/>
          <a:stretch>
            <a:fillRect/>
          </a:stretch>
        </p:blipFill>
        <p:spPr bwMode="auto">
          <a:xfrm>
            <a:off x="3995936" y="3789040"/>
            <a:ext cx="3744416" cy="2460231"/>
          </a:xfrm>
          <a:prstGeom prst="rect">
            <a:avLst/>
          </a:prstGeom>
          <a:noFill/>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F1A3C7A7-6A49-45C8-88E7-DD6BA9BFEAE0}" type="slidenum">
              <a:rPr lang="en-IN" smtClean="0"/>
              <a:pPr/>
              <a:t>21</a:t>
            </a:fld>
            <a:endParaRPr lang="en-IN"/>
          </a:p>
        </p:txBody>
      </p:sp>
      <p:sp>
        <p:nvSpPr>
          <p:cNvPr id="3" name="Footer Placeholder 2"/>
          <p:cNvSpPr>
            <a:spLocks noGrp="1"/>
          </p:cNvSpPr>
          <p:nvPr>
            <p:ph type="ftr" sz="quarter" idx="3"/>
          </p:nvPr>
        </p:nvSpPr>
        <p:spPr/>
        <p:txBody>
          <a:bodyPr/>
          <a:lstStyle/>
          <a:p>
            <a:r>
              <a:rPr lang="en-US" smtClean="0"/>
              <a:t>Quality First</a:t>
            </a:r>
            <a:endParaRPr lang="en-IN" dirty="0"/>
          </a:p>
        </p:txBody>
      </p:sp>
      <p:sp>
        <p:nvSpPr>
          <p:cNvPr id="4" name="Slide Number Placeholder 1"/>
          <p:cNvSpPr txBox="1">
            <a:spLocks/>
          </p:cNvSpPr>
          <p:nvPr/>
        </p:nvSpPr>
        <p:spPr>
          <a:xfrm>
            <a:off x="8316416" y="6356350"/>
            <a:ext cx="370384" cy="365125"/>
          </a:xfrm>
          <a:prstGeom prst="rect">
            <a:avLst/>
          </a:prstGeom>
        </p:spPr>
        <p:txBody>
          <a:bodyPr vert="horz" lIns="91440" tIns="45720" rIns="91440" bIns="4572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fld id="{F1A3C7A7-6A49-45C8-88E7-DD6BA9BFEAE0}" type="slidenum">
              <a:rPr kumimoji="0" lang="en-IN" sz="1200" b="0" i="0" u="none" strike="noStrike" kern="1200" cap="none" spc="0" normalizeH="0" baseline="0" noProof="0" smtClean="0">
                <a:ln>
                  <a:noFill/>
                </a:ln>
                <a:solidFill>
                  <a:schemeClr val="tx1">
                    <a:tint val="75000"/>
                  </a:schemeClr>
                </a:solidFill>
                <a:effectLst/>
                <a:uLnTx/>
                <a:uFillTx/>
                <a:latin typeface="+mn-l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IN"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5" name="Footer Placeholder 2"/>
          <p:cNvSpPr txBox="1">
            <a:spLocks/>
          </p:cNvSpPr>
          <p:nvPr/>
        </p:nvSpPr>
        <p:spPr>
          <a:xfrm>
            <a:off x="467544" y="6356350"/>
            <a:ext cx="7776864" cy="365125"/>
          </a:xfrm>
          <a:prstGeom prst="rect">
            <a:avLst/>
          </a:prstGeom>
        </p:spPr>
        <p:txBody>
          <a:bodyPr vert="horz" lIns="91440" tIns="45720" rIns="91440" bIns="45720" rtlCol="0" anchor="ctr">
            <a:scene3d>
              <a:camera prst="orthographicFront"/>
              <a:lightRig rig="threePt" dir="t"/>
            </a:scene3d>
            <a:sp3d contourW="6350" prstMaterial="matte">
              <a:bevelB w="57150" h="38100" prst="artDeco"/>
              <a:contourClr>
                <a:schemeClr val="bg2">
                  <a:lumMod val="25000"/>
                </a:schemeClr>
              </a:contourClr>
            </a:sp3d>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smtClean="0">
                <a:ln>
                  <a:noFill/>
                </a:ln>
                <a:solidFill>
                  <a:srgbClr val="002060"/>
                </a:solidFill>
                <a:effectLst/>
                <a:uLnTx/>
                <a:uFillTx/>
                <a:latin typeface="Andalus" pitchFamily="18" charset="-78"/>
                <a:ea typeface="+mn-ea"/>
                <a:cs typeface="Andalus" pitchFamily="18" charset="-78"/>
              </a:rPr>
              <a:t>Quality First</a:t>
            </a:r>
            <a:endParaRPr kumimoji="0" lang="en-IN" sz="1400" b="0" i="1" u="none" strike="noStrike" kern="1200" cap="none" spc="0" normalizeH="0" baseline="0" noProof="0" dirty="0">
              <a:ln>
                <a:noFill/>
              </a:ln>
              <a:solidFill>
                <a:srgbClr val="002060"/>
              </a:solidFill>
              <a:effectLst/>
              <a:uLnTx/>
              <a:uFillTx/>
              <a:latin typeface="Andalus" pitchFamily="18" charset="-78"/>
              <a:ea typeface="+mn-ea"/>
              <a:cs typeface="Andalus" pitchFamily="18" charset="-78"/>
            </a:endParaRPr>
          </a:p>
        </p:txBody>
      </p:sp>
      <p:sp>
        <p:nvSpPr>
          <p:cNvPr id="6" name="TextBox 5"/>
          <p:cNvSpPr txBox="1"/>
          <p:nvPr/>
        </p:nvSpPr>
        <p:spPr>
          <a:xfrm>
            <a:off x="611560" y="908720"/>
            <a:ext cx="6840760" cy="461665"/>
          </a:xfrm>
          <a:prstGeom prst="rect">
            <a:avLst/>
          </a:prstGeom>
          <a:noFill/>
        </p:spPr>
        <p:txBody>
          <a:bodyPr wrap="square" rtlCol="0">
            <a:spAutoFit/>
          </a:bodyPr>
          <a:lstStyle/>
          <a:p>
            <a:r>
              <a:rPr lang="en-US" sz="2400" b="1" cap="small" dirty="0" smtClean="0">
                <a:solidFill>
                  <a:schemeClr val="accent2">
                    <a:lumMod val="75000"/>
                  </a:schemeClr>
                </a:solidFill>
              </a:rPr>
              <a:t>R</a:t>
            </a:r>
            <a:r>
              <a:rPr lang="en-US" sz="2400" cap="small" dirty="0" smtClean="0">
                <a:solidFill>
                  <a:srgbClr val="002060"/>
                </a:solidFill>
              </a:rPr>
              <a:t>adio </a:t>
            </a:r>
            <a:r>
              <a:rPr lang="en-US" sz="2400" b="1" cap="small" dirty="0" smtClean="0">
                <a:solidFill>
                  <a:schemeClr val="accent2">
                    <a:lumMod val="75000"/>
                  </a:schemeClr>
                </a:solidFill>
              </a:rPr>
              <a:t>F</a:t>
            </a:r>
            <a:r>
              <a:rPr lang="en-US" sz="2400" cap="small" dirty="0" smtClean="0">
                <a:solidFill>
                  <a:srgbClr val="002060"/>
                </a:solidFill>
              </a:rPr>
              <a:t>requency </a:t>
            </a:r>
            <a:r>
              <a:rPr lang="en-US" sz="2400" b="1" cap="small" dirty="0" smtClean="0">
                <a:solidFill>
                  <a:schemeClr val="accent2">
                    <a:lumMod val="75000"/>
                  </a:schemeClr>
                </a:solidFill>
              </a:rPr>
              <a:t>ID</a:t>
            </a:r>
            <a:r>
              <a:rPr lang="en-US" sz="2400" cap="small" dirty="0" smtClean="0">
                <a:solidFill>
                  <a:srgbClr val="002060"/>
                </a:solidFill>
              </a:rPr>
              <a:t>entification</a:t>
            </a:r>
            <a:endParaRPr lang="en-IN" sz="2400" cap="small" dirty="0">
              <a:solidFill>
                <a:srgbClr val="002060"/>
              </a:solidFill>
            </a:endParaRPr>
          </a:p>
        </p:txBody>
      </p:sp>
      <p:sp>
        <p:nvSpPr>
          <p:cNvPr id="7" name="TextBox 6"/>
          <p:cNvSpPr txBox="1"/>
          <p:nvPr/>
        </p:nvSpPr>
        <p:spPr>
          <a:xfrm>
            <a:off x="683568" y="1700808"/>
            <a:ext cx="5184576" cy="3108543"/>
          </a:xfrm>
          <a:prstGeom prst="rect">
            <a:avLst/>
          </a:prstGeom>
          <a:noFill/>
        </p:spPr>
        <p:txBody>
          <a:bodyPr wrap="square" rtlCol="0">
            <a:spAutoFit/>
          </a:bodyPr>
          <a:lstStyle/>
          <a:p>
            <a:r>
              <a:rPr lang="en-US" sz="1400" dirty="0" smtClean="0"/>
              <a:t>RFID and Barcode based Automation Solutions for various verticals including Logistics, FMCG, Retail, Transportation, Telecom, Education, Healthcare and Hospitality Business.</a:t>
            </a:r>
          </a:p>
          <a:p>
            <a:endParaRPr lang="en-US" sz="1400" dirty="0" smtClean="0"/>
          </a:p>
          <a:p>
            <a:pPr fontAlgn="t"/>
            <a:r>
              <a:rPr lang="en-US" sz="1400" dirty="0" smtClean="0">
                <a:cs typeface="Arial" pitchFamily="34" charset="0"/>
              </a:rPr>
              <a:t>We offer customized RFID solutions for many business verticals. </a:t>
            </a:r>
          </a:p>
          <a:p>
            <a:pPr lvl="1" fontAlgn="t">
              <a:buFont typeface="Arial" charset="0"/>
              <a:buChar char="•"/>
            </a:pPr>
            <a:r>
              <a:rPr lang="en-US" sz="1400" dirty="0" smtClean="0">
                <a:cs typeface="Arial" pitchFamily="34" charset="0"/>
              </a:rPr>
              <a:t> 	Warehouse Management System</a:t>
            </a:r>
          </a:p>
          <a:p>
            <a:pPr lvl="1" fontAlgn="t">
              <a:buFont typeface="Arial" charset="0"/>
              <a:buChar char="•"/>
            </a:pPr>
            <a:r>
              <a:rPr lang="en-US" sz="1400" dirty="0" smtClean="0">
                <a:cs typeface="Arial" pitchFamily="34" charset="0"/>
              </a:rPr>
              <a:t> 	Enterprise Asset tracking and  Management System</a:t>
            </a:r>
          </a:p>
          <a:p>
            <a:pPr lvl="1" fontAlgn="t">
              <a:buFont typeface="Arial" charset="0"/>
              <a:buChar char="•"/>
            </a:pPr>
            <a:r>
              <a:rPr lang="en-US" sz="1400" dirty="0" smtClean="0">
                <a:cs typeface="Arial" pitchFamily="34" charset="0"/>
              </a:rPr>
              <a:t> 	Asset &amp; People tracking system for 	Hospitals</a:t>
            </a:r>
          </a:p>
          <a:p>
            <a:pPr lvl="1" fontAlgn="t">
              <a:buFont typeface="Arial" charset="0"/>
              <a:buChar char="•"/>
            </a:pPr>
            <a:r>
              <a:rPr lang="en-US" sz="1400" dirty="0" smtClean="0">
                <a:cs typeface="Arial" pitchFamily="34" charset="0"/>
              </a:rPr>
              <a:t> 	Smart Document Management System</a:t>
            </a:r>
          </a:p>
          <a:p>
            <a:pPr lvl="1" fontAlgn="t">
              <a:buFont typeface="Arial" charset="0"/>
              <a:buChar char="•"/>
            </a:pPr>
            <a:r>
              <a:rPr lang="en-US" sz="1400" dirty="0" smtClean="0">
                <a:cs typeface="Arial" pitchFamily="34" charset="0"/>
              </a:rPr>
              <a:t> 	Toll Management System</a:t>
            </a:r>
          </a:p>
          <a:p>
            <a:pPr lvl="1" fontAlgn="t">
              <a:buFont typeface="Arial" charset="0"/>
              <a:buChar char="•"/>
            </a:pPr>
            <a:r>
              <a:rPr lang="en-US" sz="1400" dirty="0" smtClean="0">
                <a:cs typeface="Arial" pitchFamily="34" charset="0"/>
              </a:rPr>
              <a:t> 	Livestock Monitoring</a:t>
            </a:r>
          </a:p>
          <a:p>
            <a:pPr lvl="1" fontAlgn="t">
              <a:buFont typeface="Arial" charset="0"/>
              <a:buChar char="•"/>
            </a:pPr>
            <a:r>
              <a:rPr lang="en-US" sz="1400" dirty="0" smtClean="0">
                <a:cs typeface="Arial" pitchFamily="34" charset="0"/>
              </a:rPr>
              <a:t> 	Jewelry Inventory Solutions</a:t>
            </a:r>
          </a:p>
          <a:p>
            <a:endParaRPr lang="en-US" sz="1400" dirty="0" smtClean="0"/>
          </a:p>
          <a:p>
            <a:endParaRPr lang="en-IN" sz="1400" dirty="0"/>
          </a:p>
        </p:txBody>
      </p:sp>
      <p:pic>
        <p:nvPicPr>
          <p:cNvPr id="8" name="Picture 2"/>
          <p:cNvPicPr>
            <a:picLocks noChangeAspect="1" noChangeArrowheads="1"/>
          </p:cNvPicPr>
          <p:nvPr/>
        </p:nvPicPr>
        <p:blipFill>
          <a:blip r:embed="rId2" cstate="print"/>
          <a:srcRect/>
          <a:stretch>
            <a:fillRect/>
          </a:stretch>
        </p:blipFill>
        <p:spPr bwMode="auto">
          <a:xfrm>
            <a:off x="5828632" y="1412776"/>
            <a:ext cx="3196453" cy="2736304"/>
          </a:xfrm>
          <a:prstGeom prst="rect">
            <a:avLst/>
          </a:prstGeom>
          <a:noFill/>
          <a:ln w="88900" cap="sq">
            <a:noFill/>
            <a:miter lim="800000"/>
          </a:ln>
          <a:effectLst/>
          <a:scene3d>
            <a:camera prst="orthographicFront"/>
            <a:lightRig rig="twoPt" dir="t">
              <a:rot lat="0" lon="0" rev="7200000"/>
            </a:lightRig>
          </a:scene3d>
          <a:sp3d>
            <a:contourClr>
              <a:srgbClr val="FFFFFF"/>
            </a:contourClr>
          </a:sp3d>
        </p:spPr>
        <p:style>
          <a:lnRef idx="3">
            <a:schemeClr val="lt1"/>
          </a:lnRef>
          <a:fillRef idx="1">
            <a:schemeClr val="accent2"/>
          </a:fillRef>
          <a:effectRef idx="1">
            <a:schemeClr val="accent2"/>
          </a:effectRef>
          <a:fontRef idx="minor">
            <a:schemeClr val="lt1"/>
          </a:fontRef>
        </p:style>
      </p:pic>
      <p:pic>
        <p:nvPicPr>
          <p:cNvPr id="34818" name="Picture 2" descr="http://t2.gstatic.com/images?q=tbn:ANd9GcQymxvDBEONLJRzQ-2UPWb48sR6sjiphA4at73V8IWV9pgvEYo&amp;t=1&amp;usg=__S7gufBMhecWIRYmeYxmdleZ-LYE="/>
          <p:cNvPicPr>
            <a:picLocks noChangeAspect="1" noChangeArrowheads="1"/>
          </p:cNvPicPr>
          <p:nvPr/>
        </p:nvPicPr>
        <p:blipFill>
          <a:blip r:embed="rId3" cstate="print"/>
          <a:srcRect/>
          <a:stretch>
            <a:fillRect/>
          </a:stretch>
        </p:blipFill>
        <p:spPr bwMode="auto">
          <a:xfrm>
            <a:off x="611560" y="4509120"/>
            <a:ext cx="2664296" cy="1819276"/>
          </a:xfrm>
          <a:prstGeom prst="rect">
            <a:avLst/>
          </a:prstGeom>
          <a:noFill/>
        </p:spPr>
      </p:pic>
      <p:pic>
        <p:nvPicPr>
          <p:cNvPr id="34819" name="Picture 3"/>
          <p:cNvPicPr>
            <a:picLocks noChangeAspect="1" noChangeArrowheads="1"/>
          </p:cNvPicPr>
          <p:nvPr/>
        </p:nvPicPr>
        <p:blipFill>
          <a:blip r:embed="rId4" cstate="print"/>
          <a:srcRect/>
          <a:stretch>
            <a:fillRect/>
          </a:stretch>
        </p:blipFill>
        <p:spPr bwMode="auto">
          <a:xfrm>
            <a:off x="3563888" y="4489564"/>
            <a:ext cx="3024336" cy="1892930"/>
          </a:xfrm>
          <a:prstGeom prst="rect">
            <a:avLst/>
          </a:prstGeom>
          <a:noFill/>
          <a:ln w="9525">
            <a:noFill/>
            <a:miter lim="800000"/>
            <a:headEnd/>
            <a:tailEnd/>
          </a:ln>
        </p:spPr>
      </p:pic>
      <p:pic>
        <p:nvPicPr>
          <p:cNvPr id="34823" name="Picture 7" descr="http://rfidusa.com/superstore/images/jett-rfid2.jpg"/>
          <p:cNvPicPr>
            <a:picLocks noChangeAspect="1" noChangeArrowheads="1"/>
          </p:cNvPicPr>
          <p:nvPr/>
        </p:nvPicPr>
        <p:blipFill>
          <a:blip r:embed="rId5" cstate="print"/>
          <a:srcRect/>
          <a:stretch>
            <a:fillRect/>
          </a:stretch>
        </p:blipFill>
        <p:spPr bwMode="auto">
          <a:xfrm>
            <a:off x="6732240" y="4437112"/>
            <a:ext cx="1944216" cy="1944216"/>
          </a:xfrm>
          <a:prstGeom prst="rect">
            <a:avLst/>
          </a:prstGeom>
          <a:noFill/>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F1A3C7A7-6A49-45C8-88E7-DD6BA9BFEAE0}" type="slidenum">
              <a:rPr lang="en-IN" smtClean="0"/>
              <a:pPr/>
              <a:t>22</a:t>
            </a:fld>
            <a:endParaRPr lang="en-IN"/>
          </a:p>
        </p:txBody>
      </p:sp>
      <p:sp>
        <p:nvSpPr>
          <p:cNvPr id="3" name="Footer Placeholder 2"/>
          <p:cNvSpPr>
            <a:spLocks noGrp="1"/>
          </p:cNvSpPr>
          <p:nvPr>
            <p:ph type="ftr" sz="quarter" idx="3"/>
          </p:nvPr>
        </p:nvSpPr>
        <p:spPr/>
        <p:txBody>
          <a:bodyPr/>
          <a:lstStyle/>
          <a:p>
            <a:r>
              <a:rPr lang="en-US" smtClean="0"/>
              <a:t>Quality First</a:t>
            </a:r>
            <a:endParaRPr lang="en-IN" dirty="0"/>
          </a:p>
        </p:txBody>
      </p:sp>
      <p:sp>
        <p:nvSpPr>
          <p:cNvPr id="4" name="TextBox 3"/>
          <p:cNvSpPr txBox="1"/>
          <p:nvPr/>
        </p:nvSpPr>
        <p:spPr>
          <a:xfrm>
            <a:off x="611560" y="908720"/>
            <a:ext cx="6840760" cy="461665"/>
          </a:xfrm>
          <a:prstGeom prst="rect">
            <a:avLst/>
          </a:prstGeom>
          <a:noFill/>
        </p:spPr>
        <p:txBody>
          <a:bodyPr wrap="square" rtlCol="0">
            <a:spAutoFit/>
          </a:bodyPr>
          <a:lstStyle/>
          <a:p>
            <a:r>
              <a:rPr lang="en-US" sz="2400" b="1" cap="small" dirty="0" smtClean="0">
                <a:solidFill>
                  <a:schemeClr val="accent2">
                    <a:lumMod val="75000"/>
                  </a:schemeClr>
                </a:solidFill>
              </a:rPr>
              <a:t>RF O</a:t>
            </a:r>
            <a:r>
              <a:rPr lang="en-US" sz="2400" cap="small" dirty="0" smtClean="0">
                <a:solidFill>
                  <a:srgbClr val="002060"/>
                </a:solidFill>
              </a:rPr>
              <a:t>utdoor </a:t>
            </a:r>
            <a:r>
              <a:rPr lang="en-US" sz="2400" b="1" cap="small" dirty="0" smtClean="0">
                <a:solidFill>
                  <a:schemeClr val="accent2">
                    <a:lumMod val="75000"/>
                  </a:schemeClr>
                </a:solidFill>
              </a:rPr>
              <a:t>D</a:t>
            </a:r>
            <a:r>
              <a:rPr lang="en-US" sz="2400" cap="small" dirty="0" smtClean="0">
                <a:solidFill>
                  <a:srgbClr val="002060"/>
                </a:solidFill>
              </a:rPr>
              <a:t>epartment</a:t>
            </a:r>
            <a:endParaRPr lang="en-IN" sz="2400" cap="small" dirty="0">
              <a:solidFill>
                <a:srgbClr val="002060"/>
              </a:solidFill>
            </a:endParaRPr>
          </a:p>
        </p:txBody>
      </p:sp>
      <p:sp>
        <p:nvSpPr>
          <p:cNvPr id="5" name="TextBox 4"/>
          <p:cNvSpPr txBox="1"/>
          <p:nvPr/>
        </p:nvSpPr>
        <p:spPr>
          <a:xfrm>
            <a:off x="3275856" y="1340768"/>
            <a:ext cx="3240360" cy="2231380"/>
          </a:xfrm>
          <a:prstGeom prst="rect">
            <a:avLst/>
          </a:prstGeom>
          <a:noFill/>
        </p:spPr>
        <p:txBody>
          <a:bodyPr wrap="square" rtlCol="0">
            <a:spAutoFit/>
          </a:bodyPr>
          <a:lstStyle/>
          <a:p>
            <a:r>
              <a:rPr lang="en-US" b="1" i="1" dirty="0" smtClean="0"/>
              <a:t>Products</a:t>
            </a:r>
          </a:p>
          <a:p>
            <a:endParaRPr lang="en-US" sz="900" b="1" i="1" dirty="0" smtClean="0"/>
          </a:p>
          <a:p>
            <a:pPr>
              <a:buBlip>
                <a:blip r:embed="rId2"/>
              </a:buBlip>
            </a:pPr>
            <a:r>
              <a:rPr lang="en-US" sz="1400" dirty="0" smtClean="0"/>
              <a:t>Filter</a:t>
            </a:r>
          </a:p>
          <a:p>
            <a:pPr>
              <a:buBlip>
                <a:blip r:embed="rId2"/>
              </a:buBlip>
            </a:pPr>
            <a:r>
              <a:rPr lang="en-US" sz="1400" dirty="0" smtClean="0"/>
              <a:t>RF Antennas</a:t>
            </a:r>
          </a:p>
          <a:p>
            <a:pPr>
              <a:buBlip>
                <a:blip r:embed="rId2"/>
              </a:buBlip>
            </a:pPr>
            <a:r>
              <a:rPr lang="en-US" sz="1400" dirty="0" smtClean="0"/>
              <a:t>Cell Enhancer</a:t>
            </a:r>
          </a:p>
          <a:p>
            <a:pPr>
              <a:buBlip>
                <a:blip r:embed="rId2"/>
              </a:buBlip>
            </a:pPr>
            <a:r>
              <a:rPr lang="en-US" sz="1400" dirty="0" smtClean="0"/>
              <a:t>Clean Site Solution</a:t>
            </a:r>
          </a:p>
          <a:p>
            <a:pPr>
              <a:buBlip>
                <a:blip r:embed="rId2"/>
              </a:buBlip>
            </a:pPr>
            <a:r>
              <a:rPr lang="en-US" sz="1400" dirty="0" smtClean="0"/>
              <a:t>Qvoice(QOS)&amp; Benchmarking</a:t>
            </a:r>
          </a:p>
          <a:p>
            <a:pPr>
              <a:buBlip>
                <a:blip r:embed="rId2"/>
              </a:buBlip>
            </a:pPr>
            <a:r>
              <a:rPr lang="en-US" sz="1400" dirty="0" smtClean="0"/>
              <a:t>Cell Booster &amp; Repeaters</a:t>
            </a:r>
          </a:p>
          <a:p>
            <a:pPr>
              <a:buBlip>
                <a:blip r:embed="rId2"/>
              </a:buBlip>
            </a:pPr>
            <a:r>
              <a:rPr lang="en-US" sz="1400" dirty="0" smtClean="0"/>
              <a:t>WiMax</a:t>
            </a:r>
          </a:p>
          <a:p>
            <a:pPr>
              <a:buBlip>
                <a:blip r:embed="rId2"/>
              </a:buBlip>
            </a:pPr>
            <a:r>
              <a:rPr lang="en-US" sz="1400" dirty="0" smtClean="0"/>
              <a:t>VHF/UHF &amp; TETRA</a:t>
            </a:r>
            <a:endParaRPr lang="en-IN" dirty="0"/>
          </a:p>
        </p:txBody>
      </p:sp>
      <p:sp>
        <p:nvSpPr>
          <p:cNvPr id="6" name="TextBox 5"/>
          <p:cNvSpPr txBox="1"/>
          <p:nvPr/>
        </p:nvSpPr>
        <p:spPr>
          <a:xfrm>
            <a:off x="683568" y="3570689"/>
            <a:ext cx="7992888" cy="2431435"/>
          </a:xfrm>
          <a:prstGeom prst="rect">
            <a:avLst/>
          </a:prstGeom>
          <a:noFill/>
        </p:spPr>
        <p:txBody>
          <a:bodyPr wrap="square" rtlCol="0">
            <a:spAutoFit/>
          </a:bodyPr>
          <a:lstStyle/>
          <a:p>
            <a:r>
              <a:rPr lang="en-US" b="1" i="1" dirty="0" smtClean="0"/>
              <a:t>Services</a:t>
            </a:r>
          </a:p>
          <a:p>
            <a:endParaRPr lang="en-US" sz="800" dirty="0" smtClean="0"/>
          </a:p>
          <a:p>
            <a:pPr>
              <a:buBlip>
                <a:blip r:embed="rId2"/>
              </a:buBlip>
            </a:pPr>
            <a:r>
              <a:rPr lang="en-US" sz="1400" dirty="0" smtClean="0"/>
              <a:t>RF Planning</a:t>
            </a:r>
          </a:p>
          <a:p>
            <a:pPr>
              <a:buBlip>
                <a:blip r:embed="rId2"/>
              </a:buBlip>
            </a:pPr>
            <a:r>
              <a:rPr lang="en-US" sz="1400" dirty="0" smtClean="0"/>
              <a:t>Optimization</a:t>
            </a:r>
          </a:p>
          <a:p>
            <a:pPr>
              <a:buBlip>
                <a:blip r:embed="rId2"/>
              </a:buBlip>
            </a:pPr>
            <a:r>
              <a:rPr lang="en-US" sz="1400" dirty="0" smtClean="0"/>
              <a:t>Benchmarking</a:t>
            </a:r>
          </a:p>
          <a:p>
            <a:pPr>
              <a:buBlip>
                <a:blip r:embed="rId2"/>
              </a:buBlip>
            </a:pPr>
            <a:r>
              <a:rPr lang="en-US" sz="1400" dirty="0" smtClean="0"/>
              <a:t>Drive test</a:t>
            </a:r>
          </a:p>
          <a:p>
            <a:pPr>
              <a:buBlip>
                <a:blip r:embed="rId2"/>
              </a:buBlip>
            </a:pPr>
            <a:r>
              <a:rPr lang="en-US" sz="1400" dirty="0" smtClean="0"/>
              <a:t>Consultancy services</a:t>
            </a:r>
          </a:p>
          <a:p>
            <a:pPr>
              <a:buBlip>
                <a:blip r:embed="rId2"/>
              </a:buBlip>
            </a:pPr>
            <a:r>
              <a:rPr lang="en-US" sz="1400" dirty="0" smtClean="0"/>
              <a:t>Site survey</a:t>
            </a:r>
          </a:p>
          <a:p>
            <a:pPr>
              <a:buBlip>
                <a:blip r:embed="rId2"/>
              </a:buBlip>
            </a:pPr>
            <a:r>
              <a:rPr lang="en-US" sz="1400" dirty="0" smtClean="0"/>
              <a:t>RF Node B Implementation</a:t>
            </a:r>
          </a:p>
          <a:p>
            <a:pPr>
              <a:buBlip>
                <a:blip r:embed="rId2"/>
              </a:buBlip>
            </a:pPr>
            <a:r>
              <a:rPr lang="en-US" sz="1400" dirty="0" smtClean="0"/>
              <a:t>BSC Implementation</a:t>
            </a:r>
          </a:p>
          <a:p>
            <a:pPr>
              <a:buBlip>
                <a:blip r:embed="rId2"/>
              </a:buBlip>
            </a:pPr>
            <a:r>
              <a:rPr lang="en-US" sz="1400" dirty="0" smtClean="0"/>
              <a:t>Operations &amp; Maintenance</a:t>
            </a:r>
          </a:p>
        </p:txBody>
      </p:sp>
      <p:pic>
        <p:nvPicPr>
          <p:cNvPr id="30722" name="Picture 2" descr="http://t2.gstatic.com/images?q=tbn:ANd9GcQR-0lOlRs7nLFCF2anM2CG2lCmO7fA5q6DJNGQHwGOntcUh4w&amp;t=1&amp;h=156&amp;w=238&amp;usg=__hVsfeWNKkroOP9FPMQ8_eQH2LIw="/>
          <p:cNvPicPr>
            <a:picLocks noChangeAspect="1" noChangeArrowheads="1"/>
          </p:cNvPicPr>
          <p:nvPr/>
        </p:nvPicPr>
        <p:blipFill>
          <a:blip r:embed="rId3" cstate="print"/>
          <a:srcRect/>
          <a:stretch>
            <a:fillRect/>
          </a:stretch>
        </p:blipFill>
        <p:spPr bwMode="auto">
          <a:xfrm>
            <a:off x="467544" y="1628800"/>
            <a:ext cx="2647950" cy="1724025"/>
          </a:xfrm>
          <a:prstGeom prst="rect">
            <a:avLst/>
          </a:prstGeom>
          <a:noFill/>
        </p:spPr>
      </p:pic>
      <p:pic>
        <p:nvPicPr>
          <p:cNvPr id="30728" name="Picture 8" descr="http://www.guanritech.com/image/dtv-rfr-app-outdoor.jpg"/>
          <p:cNvPicPr>
            <a:picLocks noChangeAspect="1" noChangeArrowheads="1"/>
          </p:cNvPicPr>
          <p:nvPr/>
        </p:nvPicPr>
        <p:blipFill>
          <a:blip r:embed="rId4" cstate="print"/>
          <a:srcRect/>
          <a:stretch>
            <a:fillRect/>
          </a:stretch>
        </p:blipFill>
        <p:spPr bwMode="auto">
          <a:xfrm>
            <a:off x="3203848" y="4149080"/>
            <a:ext cx="5544616" cy="1875285"/>
          </a:xfrm>
          <a:prstGeom prst="rect">
            <a:avLst/>
          </a:prstGeom>
          <a:noFill/>
        </p:spPr>
      </p:pic>
      <p:pic>
        <p:nvPicPr>
          <p:cNvPr id="30730" name="Picture 10" descr="http://t2.gstatic.com/images?q=tbn:ANd9GcTYUSVUptGVhQ6YVydiEvo36Jem-XQfOvQhjNugmiO1zM-KWzw&amp;t=1&amp;usg=__K7sh3dmUlvPfyHWZ2e5FdvbUehE="/>
          <p:cNvPicPr>
            <a:picLocks noChangeAspect="1" noChangeArrowheads="1"/>
          </p:cNvPicPr>
          <p:nvPr/>
        </p:nvPicPr>
        <p:blipFill>
          <a:blip r:embed="rId5" cstate="print"/>
          <a:srcRect/>
          <a:stretch>
            <a:fillRect/>
          </a:stretch>
        </p:blipFill>
        <p:spPr bwMode="auto">
          <a:xfrm>
            <a:off x="6012160" y="1628800"/>
            <a:ext cx="2438400" cy="1876425"/>
          </a:xfrm>
          <a:prstGeom prst="rect">
            <a:avLst/>
          </a:prstGeom>
          <a:noFill/>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F1A3C7A7-6A49-45C8-88E7-DD6BA9BFEAE0}" type="slidenum">
              <a:rPr lang="en-IN" smtClean="0"/>
              <a:pPr/>
              <a:t>23</a:t>
            </a:fld>
            <a:endParaRPr lang="en-IN"/>
          </a:p>
        </p:txBody>
      </p:sp>
      <p:sp>
        <p:nvSpPr>
          <p:cNvPr id="3" name="Footer Placeholder 2"/>
          <p:cNvSpPr>
            <a:spLocks noGrp="1"/>
          </p:cNvSpPr>
          <p:nvPr>
            <p:ph type="ftr" sz="quarter" idx="3"/>
          </p:nvPr>
        </p:nvSpPr>
        <p:spPr/>
        <p:txBody>
          <a:bodyPr/>
          <a:lstStyle/>
          <a:p>
            <a:r>
              <a:rPr lang="en-US" smtClean="0"/>
              <a:t>Quality First</a:t>
            </a:r>
            <a:endParaRPr lang="en-IN" dirty="0"/>
          </a:p>
        </p:txBody>
      </p:sp>
      <p:sp>
        <p:nvSpPr>
          <p:cNvPr id="4" name="TextBox 3"/>
          <p:cNvSpPr txBox="1"/>
          <p:nvPr/>
        </p:nvSpPr>
        <p:spPr>
          <a:xfrm>
            <a:off x="611560" y="908720"/>
            <a:ext cx="6840760" cy="461665"/>
          </a:xfrm>
          <a:prstGeom prst="rect">
            <a:avLst/>
          </a:prstGeom>
          <a:noFill/>
        </p:spPr>
        <p:txBody>
          <a:bodyPr wrap="square" rtlCol="0">
            <a:spAutoFit/>
          </a:bodyPr>
          <a:lstStyle/>
          <a:p>
            <a:r>
              <a:rPr lang="en-US" sz="2400" b="1" cap="small" dirty="0" smtClean="0">
                <a:solidFill>
                  <a:schemeClr val="accent2">
                    <a:lumMod val="75000"/>
                  </a:schemeClr>
                </a:solidFill>
              </a:rPr>
              <a:t>F</a:t>
            </a:r>
            <a:r>
              <a:rPr lang="en-US" sz="2400" cap="small" dirty="0" smtClean="0">
                <a:solidFill>
                  <a:srgbClr val="002060"/>
                </a:solidFill>
              </a:rPr>
              <a:t>iber</a:t>
            </a:r>
            <a:r>
              <a:rPr lang="en-US" sz="2400" b="1" cap="small" dirty="0" smtClean="0">
                <a:solidFill>
                  <a:schemeClr val="accent2">
                    <a:lumMod val="75000"/>
                  </a:schemeClr>
                </a:solidFill>
              </a:rPr>
              <a:t> O</a:t>
            </a:r>
            <a:r>
              <a:rPr lang="en-US" sz="2400" cap="small" dirty="0" smtClean="0">
                <a:solidFill>
                  <a:srgbClr val="002060"/>
                </a:solidFill>
              </a:rPr>
              <a:t>ptics </a:t>
            </a:r>
            <a:r>
              <a:rPr lang="en-US" sz="2400" b="1" cap="small" dirty="0" smtClean="0">
                <a:solidFill>
                  <a:schemeClr val="accent2">
                    <a:lumMod val="75000"/>
                  </a:schemeClr>
                </a:solidFill>
              </a:rPr>
              <a:t>D</a:t>
            </a:r>
            <a:r>
              <a:rPr lang="en-US" sz="2400" cap="small" dirty="0" smtClean="0">
                <a:solidFill>
                  <a:srgbClr val="002060"/>
                </a:solidFill>
              </a:rPr>
              <a:t>epartment</a:t>
            </a:r>
            <a:endParaRPr lang="en-IN" sz="2400" cap="small" dirty="0">
              <a:solidFill>
                <a:srgbClr val="002060"/>
              </a:solidFill>
            </a:endParaRPr>
          </a:p>
        </p:txBody>
      </p:sp>
      <p:sp>
        <p:nvSpPr>
          <p:cNvPr id="5" name="TextBox 4"/>
          <p:cNvSpPr txBox="1"/>
          <p:nvPr/>
        </p:nvSpPr>
        <p:spPr>
          <a:xfrm>
            <a:off x="2915816" y="1412776"/>
            <a:ext cx="3240360" cy="4308872"/>
          </a:xfrm>
          <a:prstGeom prst="rect">
            <a:avLst/>
          </a:prstGeom>
          <a:noFill/>
        </p:spPr>
        <p:txBody>
          <a:bodyPr wrap="square" rtlCol="0">
            <a:spAutoFit/>
          </a:bodyPr>
          <a:lstStyle/>
          <a:p>
            <a:pPr>
              <a:buBlip>
                <a:blip r:embed="rId2"/>
              </a:buBlip>
            </a:pPr>
            <a:r>
              <a:rPr lang="en-US" sz="1600" dirty="0" smtClean="0"/>
              <a:t>GPON/GEPON/10GEPON</a:t>
            </a:r>
          </a:p>
          <a:p>
            <a:pPr lvl="1">
              <a:buBlip>
                <a:blip r:embed="rId2"/>
              </a:buBlip>
            </a:pPr>
            <a:r>
              <a:rPr lang="en-US" sz="1600" dirty="0" smtClean="0"/>
              <a:t>Full Turn Key Solution</a:t>
            </a:r>
          </a:p>
          <a:p>
            <a:pPr>
              <a:buBlip>
                <a:blip r:embed="rId2"/>
              </a:buBlip>
            </a:pPr>
            <a:r>
              <a:rPr lang="en-US" sz="1600" dirty="0" smtClean="0"/>
              <a:t>FTTX</a:t>
            </a:r>
          </a:p>
          <a:p>
            <a:pPr lvl="1">
              <a:buBlip>
                <a:blip r:embed="rId2"/>
              </a:buBlip>
            </a:pPr>
            <a:r>
              <a:rPr lang="en-US" sz="1600" dirty="0" smtClean="0"/>
              <a:t>Full Turk Key Solutions</a:t>
            </a:r>
          </a:p>
          <a:p>
            <a:pPr>
              <a:buBlip>
                <a:blip r:embed="rId2"/>
              </a:buBlip>
            </a:pPr>
            <a:r>
              <a:rPr lang="en-US" sz="1600" dirty="0" smtClean="0"/>
              <a:t>Complete ISP &amp; OSP Works</a:t>
            </a:r>
          </a:p>
          <a:p>
            <a:pPr>
              <a:buBlip>
                <a:blip r:embed="rId2"/>
              </a:buBlip>
            </a:pPr>
            <a:r>
              <a:rPr lang="en-US" sz="1600" dirty="0" smtClean="0"/>
              <a:t>Supply</a:t>
            </a:r>
          </a:p>
          <a:p>
            <a:pPr lvl="1">
              <a:buBlip>
                <a:blip r:embed="rId2"/>
              </a:buBlip>
            </a:pPr>
            <a:r>
              <a:rPr lang="en-US" sz="1600" dirty="0" smtClean="0"/>
              <a:t>Active &amp; Passive Components</a:t>
            </a:r>
          </a:p>
          <a:p>
            <a:pPr lvl="1">
              <a:buBlip>
                <a:blip r:embed="rId2"/>
              </a:buBlip>
            </a:pPr>
            <a:r>
              <a:rPr lang="en-US" sz="1600" dirty="0" smtClean="0"/>
              <a:t>Accessories</a:t>
            </a:r>
          </a:p>
          <a:p>
            <a:pPr lvl="1">
              <a:buBlip>
                <a:blip r:embed="rId2"/>
              </a:buBlip>
            </a:pPr>
            <a:r>
              <a:rPr lang="en-US" sz="1600" dirty="0" smtClean="0"/>
              <a:t>Splicing &amp; testing Tools</a:t>
            </a:r>
          </a:p>
          <a:p>
            <a:pPr>
              <a:buBlip>
                <a:blip r:embed="rId2"/>
              </a:buBlip>
            </a:pPr>
            <a:r>
              <a:rPr lang="en-US" sz="1600" dirty="0" smtClean="0"/>
              <a:t>Services</a:t>
            </a:r>
          </a:p>
          <a:p>
            <a:pPr lvl="1">
              <a:buBlip>
                <a:blip r:embed="rId2"/>
              </a:buBlip>
            </a:pPr>
            <a:r>
              <a:rPr lang="en-US" sz="1600" dirty="0" smtClean="0"/>
              <a:t>Design &amp; Consultancy</a:t>
            </a:r>
          </a:p>
          <a:p>
            <a:pPr lvl="1">
              <a:buBlip>
                <a:blip r:embed="rId2"/>
              </a:buBlip>
            </a:pPr>
            <a:r>
              <a:rPr lang="en-US" sz="1600" dirty="0" smtClean="0"/>
              <a:t>Fiber Laying</a:t>
            </a:r>
          </a:p>
          <a:p>
            <a:pPr lvl="1">
              <a:buBlip>
                <a:blip r:embed="rId2"/>
              </a:buBlip>
            </a:pPr>
            <a:r>
              <a:rPr lang="en-US" sz="1600" dirty="0" smtClean="0"/>
              <a:t>Commissioning &amp; Testing</a:t>
            </a:r>
          </a:p>
          <a:p>
            <a:pPr lvl="1">
              <a:buBlip>
                <a:blip r:embed="rId2"/>
              </a:buBlip>
            </a:pPr>
            <a:r>
              <a:rPr lang="en-US" sz="1600" dirty="0" smtClean="0"/>
              <a:t>Splicing &amp;Termination</a:t>
            </a:r>
          </a:p>
          <a:p>
            <a:pPr lvl="1">
              <a:buBlip>
                <a:blip r:embed="rId2"/>
              </a:buBlip>
            </a:pPr>
            <a:endParaRPr lang="en-US" sz="1600" dirty="0" smtClean="0"/>
          </a:p>
          <a:p>
            <a:pPr>
              <a:buBlip>
                <a:blip r:embed="rId2"/>
              </a:buBlip>
            </a:pPr>
            <a:r>
              <a:rPr lang="en-US" sz="1600" dirty="0" smtClean="0"/>
              <a:t>Operations &amp; Maintenance</a:t>
            </a:r>
          </a:p>
          <a:p>
            <a:pPr>
              <a:buBlip>
                <a:blip r:embed="rId2"/>
              </a:buBlip>
            </a:pPr>
            <a:endParaRPr lang="en-IN" dirty="0"/>
          </a:p>
        </p:txBody>
      </p:sp>
      <p:pic>
        <p:nvPicPr>
          <p:cNvPr id="29706" name="Picture 10" descr="http://t3.gstatic.com/images?q=tbn:ANd9GcRaOahjKqH7Lp7WCCFXIm988mRTLicMWbYorvdKER4dYsaRRFU&amp;t=1&amp;h=167&amp;w=166&amp;usg=__J-M99r6598v9BM68NRF4CiyVYNU="/>
          <p:cNvPicPr>
            <a:picLocks noChangeAspect="1" noChangeArrowheads="1"/>
          </p:cNvPicPr>
          <p:nvPr/>
        </p:nvPicPr>
        <p:blipFill>
          <a:blip r:embed="rId3" cstate="print"/>
          <a:srcRect/>
          <a:stretch>
            <a:fillRect/>
          </a:stretch>
        </p:blipFill>
        <p:spPr bwMode="auto">
          <a:xfrm>
            <a:off x="683568" y="1484784"/>
            <a:ext cx="1905000" cy="4176464"/>
          </a:xfrm>
          <a:prstGeom prst="rect">
            <a:avLst/>
          </a:prstGeom>
          <a:noFill/>
        </p:spPr>
      </p:pic>
      <p:pic>
        <p:nvPicPr>
          <p:cNvPr id="29708" name="Picture 12" descr="http://t2.gstatic.com/images?q=tbn:ANd9GcSgLZpWQZREJ5LQsc0bmJ0PFh9bqaEeWff8S4y4IvlPoAAxQoE&amp;t=1&amp;usg=__a5uU6Tfza8btrT0BppXPfN9vrHk="/>
          <p:cNvPicPr>
            <a:picLocks noChangeAspect="1" noChangeArrowheads="1"/>
          </p:cNvPicPr>
          <p:nvPr/>
        </p:nvPicPr>
        <p:blipFill>
          <a:blip r:embed="rId4" cstate="print"/>
          <a:srcRect/>
          <a:stretch>
            <a:fillRect/>
          </a:stretch>
        </p:blipFill>
        <p:spPr bwMode="auto">
          <a:xfrm>
            <a:off x="5940152" y="1340768"/>
            <a:ext cx="2914650" cy="1571626"/>
          </a:xfrm>
          <a:prstGeom prst="rect">
            <a:avLst/>
          </a:prstGeom>
          <a:noFill/>
        </p:spPr>
      </p:pic>
      <p:pic>
        <p:nvPicPr>
          <p:cNvPr id="29710" name="Picture 14" descr="http://t3.gstatic.com/images?q=tbn:ANd9GcQ5HW9xDd7JWFe3dIoAd9vOrk_X1regLrcbWWZsozr-ylGLNAM&amp;t=1&amp;usg=__8rG66k1R15-JTRLzEmxjfPTBdhM="/>
          <p:cNvPicPr>
            <a:picLocks noChangeAspect="1" noChangeArrowheads="1"/>
          </p:cNvPicPr>
          <p:nvPr/>
        </p:nvPicPr>
        <p:blipFill>
          <a:blip r:embed="rId5" cstate="print"/>
          <a:srcRect/>
          <a:stretch>
            <a:fillRect/>
          </a:stretch>
        </p:blipFill>
        <p:spPr bwMode="auto">
          <a:xfrm>
            <a:off x="6300192" y="3501008"/>
            <a:ext cx="2371725" cy="1924051"/>
          </a:xfrm>
          <a:prstGeom prst="rect">
            <a:avLst/>
          </a:prstGeom>
          <a:noFill/>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F1A3C7A7-6A49-45C8-88E7-DD6BA9BFEAE0}" type="slidenum">
              <a:rPr lang="en-IN" smtClean="0"/>
              <a:pPr/>
              <a:t>24</a:t>
            </a:fld>
            <a:endParaRPr lang="en-IN"/>
          </a:p>
        </p:txBody>
      </p:sp>
      <p:sp>
        <p:nvSpPr>
          <p:cNvPr id="3" name="Footer Placeholder 2"/>
          <p:cNvSpPr>
            <a:spLocks noGrp="1"/>
          </p:cNvSpPr>
          <p:nvPr>
            <p:ph type="ftr" sz="quarter" idx="3"/>
          </p:nvPr>
        </p:nvSpPr>
        <p:spPr/>
        <p:txBody>
          <a:bodyPr/>
          <a:lstStyle/>
          <a:p>
            <a:r>
              <a:rPr lang="en-US" smtClean="0"/>
              <a:t>Quality First</a:t>
            </a:r>
            <a:endParaRPr lang="en-IN" dirty="0"/>
          </a:p>
        </p:txBody>
      </p:sp>
      <p:sp>
        <p:nvSpPr>
          <p:cNvPr id="4" name="TextBox 3"/>
          <p:cNvSpPr txBox="1"/>
          <p:nvPr/>
        </p:nvSpPr>
        <p:spPr>
          <a:xfrm>
            <a:off x="611560" y="908720"/>
            <a:ext cx="6840760" cy="461665"/>
          </a:xfrm>
          <a:prstGeom prst="rect">
            <a:avLst/>
          </a:prstGeom>
          <a:noFill/>
        </p:spPr>
        <p:txBody>
          <a:bodyPr wrap="square" rtlCol="0">
            <a:spAutoFit/>
          </a:bodyPr>
          <a:lstStyle/>
          <a:p>
            <a:r>
              <a:rPr lang="en-US" sz="2400" b="1" cap="small" dirty="0" smtClean="0">
                <a:solidFill>
                  <a:schemeClr val="accent2">
                    <a:lumMod val="75000"/>
                  </a:schemeClr>
                </a:solidFill>
              </a:rPr>
              <a:t>M</a:t>
            </a:r>
            <a:r>
              <a:rPr lang="en-US" sz="2400" cap="small" dirty="0" smtClean="0">
                <a:solidFill>
                  <a:srgbClr val="002060"/>
                </a:solidFill>
              </a:rPr>
              <a:t>icrowave </a:t>
            </a:r>
            <a:r>
              <a:rPr lang="en-US" sz="2400" b="1" cap="small" dirty="0" smtClean="0">
                <a:solidFill>
                  <a:schemeClr val="accent2">
                    <a:lumMod val="75000"/>
                  </a:schemeClr>
                </a:solidFill>
              </a:rPr>
              <a:t>D</a:t>
            </a:r>
            <a:r>
              <a:rPr lang="en-US" sz="2400" cap="small" dirty="0" smtClean="0">
                <a:solidFill>
                  <a:srgbClr val="002060"/>
                </a:solidFill>
              </a:rPr>
              <a:t>epartment</a:t>
            </a:r>
            <a:endParaRPr lang="en-IN" sz="2400" cap="small" dirty="0">
              <a:solidFill>
                <a:srgbClr val="002060"/>
              </a:solidFill>
            </a:endParaRPr>
          </a:p>
        </p:txBody>
      </p:sp>
      <p:sp>
        <p:nvSpPr>
          <p:cNvPr id="7" name="TextBox 6"/>
          <p:cNvSpPr txBox="1"/>
          <p:nvPr/>
        </p:nvSpPr>
        <p:spPr>
          <a:xfrm>
            <a:off x="3275856" y="1340768"/>
            <a:ext cx="3240360" cy="2262158"/>
          </a:xfrm>
          <a:prstGeom prst="rect">
            <a:avLst/>
          </a:prstGeom>
          <a:noFill/>
        </p:spPr>
        <p:txBody>
          <a:bodyPr wrap="square" rtlCol="0">
            <a:spAutoFit/>
          </a:bodyPr>
          <a:lstStyle/>
          <a:p>
            <a:r>
              <a:rPr lang="en-US" b="1" i="1" dirty="0" smtClean="0"/>
              <a:t>Products</a:t>
            </a:r>
          </a:p>
          <a:p>
            <a:endParaRPr lang="en-US" sz="900" b="1" i="1" dirty="0" smtClean="0"/>
          </a:p>
          <a:p>
            <a:pPr>
              <a:buBlip>
                <a:blip r:embed="rId2"/>
              </a:buBlip>
            </a:pPr>
            <a:r>
              <a:rPr lang="en-US" sz="1600" dirty="0" smtClean="0"/>
              <a:t>PTP Microwave Radios</a:t>
            </a:r>
          </a:p>
          <a:p>
            <a:pPr lvl="1">
              <a:buBlip>
                <a:blip r:embed="rId2"/>
              </a:buBlip>
            </a:pPr>
            <a:r>
              <a:rPr lang="en-US" sz="1600" dirty="0" smtClean="0"/>
              <a:t>PDH</a:t>
            </a:r>
          </a:p>
          <a:p>
            <a:pPr lvl="1">
              <a:buBlip>
                <a:blip r:embed="rId2"/>
              </a:buBlip>
            </a:pPr>
            <a:r>
              <a:rPr lang="en-US" sz="1600" dirty="0" smtClean="0"/>
              <a:t>SDH</a:t>
            </a:r>
          </a:p>
          <a:p>
            <a:pPr lvl="1">
              <a:buBlip>
                <a:blip r:embed="rId2"/>
              </a:buBlip>
            </a:pPr>
            <a:r>
              <a:rPr lang="en-US" sz="1600" dirty="0" smtClean="0"/>
              <a:t>Long Haul SDH</a:t>
            </a:r>
          </a:p>
          <a:p>
            <a:pPr lvl="1">
              <a:buBlip>
                <a:blip r:embed="rId2"/>
              </a:buBlip>
            </a:pPr>
            <a:r>
              <a:rPr lang="en-US" sz="1600" dirty="0" smtClean="0"/>
              <a:t>NMS</a:t>
            </a:r>
          </a:p>
          <a:p>
            <a:pPr>
              <a:buBlip>
                <a:blip r:embed="rId2"/>
              </a:buBlip>
            </a:pPr>
            <a:r>
              <a:rPr lang="en-US" sz="1600" dirty="0" smtClean="0"/>
              <a:t>Nodal Solutions</a:t>
            </a:r>
          </a:p>
          <a:p>
            <a:pPr>
              <a:buFont typeface="Arial" pitchFamily="34" charset="0"/>
              <a:buChar char="•"/>
            </a:pPr>
            <a:endParaRPr lang="en-IN" dirty="0"/>
          </a:p>
        </p:txBody>
      </p:sp>
      <p:sp>
        <p:nvSpPr>
          <p:cNvPr id="8" name="TextBox 7"/>
          <p:cNvSpPr txBox="1"/>
          <p:nvPr/>
        </p:nvSpPr>
        <p:spPr>
          <a:xfrm>
            <a:off x="683568" y="3570689"/>
            <a:ext cx="7992888" cy="2708434"/>
          </a:xfrm>
          <a:prstGeom prst="rect">
            <a:avLst/>
          </a:prstGeom>
          <a:noFill/>
        </p:spPr>
        <p:txBody>
          <a:bodyPr wrap="square" rtlCol="0">
            <a:spAutoFit/>
          </a:bodyPr>
          <a:lstStyle/>
          <a:p>
            <a:r>
              <a:rPr lang="en-US" b="1" i="1" dirty="0" smtClean="0"/>
              <a:t>Services</a:t>
            </a:r>
          </a:p>
          <a:p>
            <a:endParaRPr lang="en-US" sz="800" dirty="0" smtClean="0"/>
          </a:p>
          <a:p>
            <a:pPr>
              <a:buBlip>
                <a:blip r:embed="rId2"/>
              </a:buBlip>
            </a:pPr>
            <a:r>
              <a:rPr lang="en-US" sz="1600" dirty="0" smtClean="0"/>
              <a:t> Planning &amp; Design</a:t>
            </a:r>
          </a:p>
          <a:p>
            <a:pPr>
              <a:buBlip>
                <a:blip r:embed="rId2"/>
              </a:buBlip>
            </a:pPr>
            <a:r>
              <a:rPr lang="en-US" sz="1600" dirty="0" smtClean="0"/>
              <a:t>Technical Consultancy</a:t>
            </a:r>
          </a:p>
          <a:p>
            <a:pPr>
              <a:buBlip>
                <a:blip r:embed="rId2"/>
              </a:buBlip>
            </a:pPr>
            <a:r>
              <a:rPr lang="en-US" sz="1600" dirty="0" smtClean="0"/>
              <a:t>Site Survey</a:t>
            </a:r>
          </a:p>
          <a:p>
            <a:pPr>
              <a:buBlip>
                <a:blip r:embed="rId2"/>
              </a:buBlip>
            </a:pPr>
            <a:r>
              <a:rPr lang="en-US" sz="1600" dirty="0" smtClean="0"/>
              <a:t>LOS &amp; Link Budget (Design)</a:t>
            </a:r>
          </a:p>
          <a:p>
            <a:pPr>
              <a:buBlip>
                <a:blip r:embed="rId2"/>
              </a:buBlip>
            </a:pPr>
            <a:r>
              <a:rPr lang="en-US" sz="1600" dirty="0" smtClean="0"/>
              <a:t>Installation &amp; Commissioning</a:t>
            </a:r>
          </a:p>
          <a:p>
            <a:pPr>
              <a:buBlip>
                <a:blip r:embed="rId2"/>
              </a:buBlip>
            </a:pPr>
            <a:r>
              <a:rPr lang="en-US" sz="1600" dirty="0" smtClean="0"/>
              <a:t>Integration</a:t>
            </a:r>
          </a:p>
          <a:p>
            <a:pPr>
              <a:buBlip>
                <a:blip r:embed="rId2"/>
              </a:buBlip>
            </a:pPr>
            <a:r>
              <a:rPr lang="en-US" sz="1600" dirty="0" smtClean="0"/>
              <a:t>Dismantling</a:t>
            </a:r>
          </a:p>
          <a:p>
            <a:pPr>
              <a:buBlip>
                <a:blip r:embed="rId2"/>
              </a:buBlip>
            </a:pPr>
            <a:r>
              <a:rPr lang="en-US" sz="1600" dirty="0" smtClean="0"/>
              <a:t>NMS &amp; DCN Services</a:t>
            </a:r>
          </a:p>
          <a:p>
            <a:pPr>
              <a:buBlip>
                <a:blip r:embed="rId2"/>
              </a:buBlip>
            </a:pPr>
            <a:r>
              <a:rPr lang="en-US" sz="1600" dirty="0" smtClean="0"/>
              <a:t>Operations &amp; Maintenance</a:t>
            </a:r>
          </a:p>
        </p:txBody>
      </p:sp>
      <p:pic>
        <p:nvPicPr>
          <p:cNvPr id="28674" name="Picture 2" descr="http://www.waseela-net.com/userfiles/image/PMP_Licensed_Microwave_P2(1).jpg"/>
          <p:cNvPicPr>
            <a:picLocks noChangeAspect="1" noChangeArrowheads="1"/>
          </p:cNvPicPr>
          <p:nvPr/>
        </p:nvPicPr>
        <p:blipFill>
          <a:blip r:embed="rId3" cstate="print"/>
          <a:srcRect/>
          <a:stretch>
            <a:fillRect/>
          </a:stretch>
        </p:blipFill>
        <p:spPr bwMode="auto">
          <a:xfrm>
            <a:off x="3707904" y="3501008"/>
            <a:ext cx="4752528" cy="2784921"/>
          </a:xfrm>
          <a:prstGeom prst="rect">
            <a:avLst/>
          </a:prstGeom>
          <a:noFill/>
        </p:spPr>
      </p:pic>
      <p:pic>
        <p:nvPicPr>
          <p:cNvPr id="28676" name="Picture 4" descr="http://t0.gstatic.com/images?q=tbn:ANd9GcRTyHG59CyozD6Y0eMge2mj_Bhdw8fS0ESAsPlf_xwgIRebm-A&amp;t=1&amp;usg=__fuBId0CAYvsc1k7iA2GjNcqfctM="/>
          <p:cNvPicPr>
            <a:picLocks noChangeAspect="1" noChangeArrowheads="1"/>
          </p:cNvPicPr>
          <p:nvPr/>
        </p:nvPicPr>
        <p:blipFill>
          <a:blip r:embed="rId4" cstate="print"/>
          <a:srcRect/>
          <a:stretch>
            <a:fillRect/>
          </a:stretch>
        </p:blipFill>
        <p:spPr bwMode="auto">
          <a:xfrm>
            <a:off x="611560" y="1412776"/>
            <a:ext cx="2466975" cy="1847851"/>
          </a:xfrm>
          <a:prstGeom prst="rect">
            <a:avLst/>
          </a:prstGeom>
          <a:noFill/>
        </p:spPr>
      </p:pic>
      <p:pic>
        <p:nvPicPr>
          <p:cNvPr id="28682" name="Picture 10" descr="http://perintisoptima.com/infra.jpg"/>
          <p:cNvPicPr>
            <a:picLocks noChangeAspect="1" noChangeArrowheads="1"/>
          </p:cNvPicPr>
          <p:nvPr/>
        </p:nvPicPr>
        <p:blipFill>
          <a:blip r:embed="rId5" cstate="print"/>
          <a:srcRect/>
          <a:stretch>
            <a:fillRect/>
          </a:stretch>
        </p:blipFill>
        <p:spPr bwMode="auto">
          <a:xfrm>
            <a:off x="6156176" y="1196752"/>
            <a:ext cx="1218135" cy="2088232"/>
          </a:xfrm>
          <a:prstGeom prst="rect">
            <a:avLst/>
          </a:prstGeom>
          <a:noFill/>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F1A3C7A7-6A49-45C8-88E7-DD6BA9BFEAE0}" type="slidenum">
              <a:rPr lang="en-IN" smtClean="0"/>
              <a:pPr/>
              <a:t>25</a:t>
            </a:fld>
            <a:endParaRPr lang="en-IN"/>
          </a:p>
        </p:txBody>
      </p:sp>
      <p:sp>
        <p:nvSpPr>
          <p:cNvPr id="3" name="Footer Placeholder 2"/>
          <p:cNvSpPr>
            <a:spLocks noGrp="1"/>
          </p:cNvSpPr>
          <p:nvPr>
            <p:ph type="ftr" sz="quarter" idx="3"/>
          </p:nvPr>
        </p:nvSpPr>
        <p:spPr/>
        <p:txBody>
          <a:bodyPr/>
          <a:lstStyle/>
          <a:p>
            <a:r>
              <a:rPr lang="en-US" smtClean="0"/>
              <a:t>Quality First</a:t>
            </a:r>
            <a:endParaRPr lang="en-IN" dirty="0"/>
          </a:p>
        </p:txBody>
      </p:sp>
      <p:sp>
        <p:nvSpPr>
          <p:cNvPr id="5" name="TextBox 4"/>
          <p:cNvSpPr txBox="1"/>
          <p:nvPr/>
        </p:nvSpPr>
        <p:spPr>
          <a:xfrm>
            <a:off x="611560" y="908720"/>
            <a:ext cx="6840760" cy="461665"/>
          </a:xfrm>
          <a:prstGeom prst="rect">
            <a:avLst/>
          </a:prstGeom>
          <a:noFill/>
        </p:spPr>
        <p:txBody>
          <a:bodyPr wrap="square" rtlCol="0">
            <a:spAutoFit/>
          </a:bodyPr>
          <a:lstStyle/>
          <a:p>
            <a:r>
              <a:rPr lang="en-US" sz="2400" b="1" cap="small" dirty="0" smtClean="0">
                <a:solidFill>
                  <a:schemeClr val="accent2">
                    <a:lumMod val="75000"/>
                  </a:schemeClr>
                </a:solidFill>
              </a:rPr>
              <a:t>RF </a:t>
            </a:r>
            <a:r>
              <a:rPr lang="en-US" sz="2400" cap="small" dirty="0" smtClean="0">
                <a:solidFill>
                  <a:srgbClr val="002060"/>
                </a:solidFill>
              </a:rPr>
              <a:t>Indoor </a:t>
            </a:r>
            <a:r>
              <a:rPr lang="en-US" sz="2400" b="1" cap="small" dirty="0" smtClean="0">
                <a:solidFill>
                  <a:schemeClr val="accent2">
                    <a:lumMod val="75000"/>
                  </a:schemeClr>
                </a:solidFill>
              </a:rPr>
              <a:t>D</a:t>
            </a:r>
            <a:r>
              <a:rPr lang="en-US" sz="2400" cap="small" dirty="0" smtClean="0">
                <a:solidFill>
                  <a:srgbClr val="002060"/>
                </a:solidFill>
              </a:rPr>
              <a:t>epartment</a:t>
            </a:r>
            <a:endParaRPr lang="en-IN" sz="2400" cap="small" dirty="0">
              <a:solidFill>
                <a:srgbClr val="002060"/>
              </a:solidFill>
            </a:endParaRPr>
          </a:p>
        </p:txBody>
      </p:sp>
      <p:sp>
        <p:nvSpPr>
          <p:cNvPr id="6" name="TextBox 5"/>
          <p:cNvSpPr txBox="1"/>
          <p:nvPr/>
        </p:nvSpPr>
        <p:spPr>
          <a:xfrm>
            <a:off x="683568" y="1700808"/>
            <a:ext cx="7992888" cy="2062103"/>
          </a:xfrm>
          <a:prstGeom prst="rect">
            <a:avLst/>
          </a:prstGeom>
          <a:noFill/>
        </p:spPr>
        <p:txBody>
          <a:bodyPr wrap="square" rtlCol="0">
            <a:spAutoFit/>
          </a:bodyPr>
          <a:lstStyle/>
          <a:p>
            <a:pPr>
              <a:buBlip>
                <a:blip r:embed="rId2"/>
              </a:buBlip>
            </a:pPr>
            <a:r>
              <a:rPr lang="en-US" sz="1600" dirty="0" smtClean="0"/>
              <a:t>Full Turn Key Solutions</a:t>
            </a:r>
          </a:p>
          <a:p>
            <a:pPr lvl="1">
              <a:buBlip>
                <a:blip r:embed="rId2"/>
              </a:buBlip>
            </a:pPr>
            <a:r>
              <a:rPr lang="en-US" sz="1600" dirty="0" smtClean="0"/>
              <a:t>Design &amp; Consultancy</a:t>
            </a:r>
          </a:p>
          <a:p>
            <a:pPr lvl="1">
              <a:buBlip>
                <a:blip r:embed="rId2"/>
              </a:buBlip>
            </a:pPr>
            <a:r>
              <a:rPr lang="en-US" sz="1600" dirty="0" smtClean="0"/>
              <a:t>Walk Test</a:t>
            </a:r>
          </a:p>
          <a:p>
            <a:pPr lvl="1">
              <a:buBlip>
                <a:blip r:embed="rId2"/>
              </a:buBlip>
            </a:pPr>
            <a:r>
              <a:rPr lang="en-US" sz="1600" dirty="0" smtClean="0"/>
              <a:t>Indoor Active Solutions</a:t>
            </a:r>
          </a:p>
          <a:p>
            <a:pPr lvl="1">
              <a:buBlip>
                <a:blip r:embed="rId2"/>
              </a:buBlip>
            </a:pPr>
            <a:r>
              <a:rPr lang="en-US" sz="1600" dirty="0" smtClean="0"/>
              <a:t>Indoor Passive Solutions</a:t>
            </a:r>
          </a:p>
          <a:p>
            <a:pPr lvl="1">
              <a:buBlip>
                <a:blip r:embed="rId2"/>
              </a:buBlip>
            </a:pPr>
            <a:r>
              <a:rPr lang="en-US" sz="1600" dirty="0" smtClean="0"/>
              <a:t>Antennas &amp; Accessories</a:t>
            </a:r>
          </a:p>
          <a:p>
            <a:pPr lvl="1">
              <a:buBlip>
                <a:blip r:embed="rId2"/>
              </a:buBlip>
            </a:pPr>
            <a:r>
              <a:rPr lang="en-US" sz="1600" dirty="0" smtClean="0"/>
              <a:t>Testing &amp;  Commissioning</a:t>
            </a:r>
          </a:p>
          <a:p>
            <a:pPr>
              <a:buBlip>
                <a:blip r:embed="rId2"/>
              </a:buBlip>
            </a:pPr>
            <a:r>
              <a:rPr lang="en-US" sz="1600" dirty="0" smtClean="0"/>
              <a:t>Optimization</a:t>
            </a:r>
          </a:p>
        </p:txBody>
      </p:sp>
      <p:pic>
        <p:nvPicPr>
          <p:cNvPr id="27650" name="Picture 2" descr="http://cdn.slashgear.com/wp-content/uploads/2009/10/rocketboost-sg.jpg"/>
          <p:cNvPicPr>
            <a:picLocks noChangeAspect="1" noChangeArrowheads="1"/>
          </p:cNvPicPr>
          <p:nvPr/>
        </p:nvPicPr>
        <p:blipFill>
          <a:blip r:embed="rId3" cstate="print"/>
          <a:srcRect/>
          <a:stretch>
            <a:fillRect/>
          </a:stretch>
        </p:blipFill>
        <p:spPr bwMode="auto">
          <a:xfrm>
            <a:off x="539552" y="4221088"/>
            <a:ext cx="3096344" cy="1872208"/>
          </a:xfrm>
          <a:prstGeom prst="rect">
            <a:avLst/>
          </a:prstGeom>
          <a:noFill/>
        </p:spPr>
      </p:pic>
      <p:pic>
        <p:nvPicPr>
          <p:cNvPr id="27656" name="Picture 8" descr="http://deng.es/imgs-en/block_diagram_57.gif"/>
          <p:cNvPicPr>
            <a:picLocks noChangeAspect="1" noChangeArrowheads="1"/>
          </p:cNvPicPr>
          <p:nvPr/>
        </p:nvPicPr>
        <p:blipFill>
          <a:blip r:embed="rId4" cstate="print"/>
          <a:srcRect/>
          <a:stretch>
            <a:fillRect/>
          </a:stretch>
        </p:blipFill>
        <p:spPr bwMode="auto">
          <a:xfrm>
            <a:off x="4211960" y="1412776"/>
            <a:ext cx="3895725" cy="4305301"/>
          </a:xfrm>
          <a:prstGeom prst="rect">
            <a:avLst/>
          </a:prstGeom>
          <a:noFill/>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F1A3C7A7-6A49-45C8-88E7-DD6BA9BFEAE0}" type="slidenum">
              <a:rPr lang="en-IN" smtClean="0"/>
              <a:pPr/>
              <a:t>26</a:t>
            </a:fld>
            <a:endParaRPr lang="en-IN"/>
          </a:p>
        </p:txBody>
      </p:sp>
      <p:sp>
        <p:nvSpPr>
          <p:cNvPr id="3" name="Footer Placeholder 2"/>
          <p:cNvSpPr>
            <a:spLocks noGrp="1"/>
          </p:cNvSpPr>
          <p:nvPr>
            <p:ph type="ftr" sz="quarter" idx="3"/>
          </p:nvPr>
        </p:nvSpPr>
        <p:spPr/>
        <p:txBody>
          <a:bodyPr/>
          <a:lstStyle/>
          <a:p>
            <a:r>
              <a:rPr lang="en-US" smtClean="0"/>
              <a:t>Quality First</a:t>
            </a:r>
            <a:endParaRPr lang="en-IN" dirty="0"/>
          </a:p>
        </p:txBody>
      </p:sp>
      <p:sp>
        <p:nvSpPr>
          <p:cNvPr id="4" name="TextBox 3"/>
          <p:cNvSpPr txBox="1"/>
          <p:nvPr/>
        </p:nvSpPr>
        <p:spPr>
          <a:xfrm>
            <a:off x="611560" y="908720"/>
            <a:ext cx="6840760" cy="461665"/>
          </a:xfrm>
          <a:prstGeom prst="rect">
            <a:avLst/>
          </a:prstGeom>
          <a:noFill/>
        </p:spPr>
        <p:txBody>
          <a:bodyPr wrap="square" rtlCol="0">
            <a:spAutoFit/>
          </a:bodyPr>
          <a:lstStyle/>
          <a:p>
            <a:r>
              <a:rPr lang="en-US" sz="2400" b="1" cap="small" dirty="0" smtClean="0">
                <a:solidFill>
                  <a:schemeClr val="accent2">
                    <a:lumMod val="75000"/>
                  </a:schemeClr>
                </a:solidFill>
              </a:rPr>
              <a:t>O</a:t>
            </a:r>
            <a:r>
              <a:rPr lang="en-US" sz="2400" cap="small" dirty="0" smtClean="0">
                <a:solidFill>
                  <a:srgbClr val="002060"/>
                </a:solidFill>
              </a:rPr>
              <a:t>perations &amp; </a:t>
            </a:r>
            <a:r>
              <a:rPr lang="en-US" sz="2400" b="1" cap="small" dirty="0" smtClean="0">
                <a:solidFill>
                  <a:schemeClr val="accent2">
                    <a:lumMod val="75000"/>
                  </a:schemeClr>
                </a:solidFill>
              </a:rPr>
              <a:t>M</a:t>
            </a:r>
            <a:r>
              <a:rPr lang="en-US" sz="2400" cap="small" dirty="0" smtClean="0">
                <a:solidFill>
                  <a:srgbClr val="002060"/>
                </a:solidFill>
              </a:rPr>
              <a:t>aintenance </a:t>
            </a:r>
            <a:r>
              <a:rPr lang="en-US" sz="2400" b="1" cap="small" dirty="0" smtClean="0">
                <a:solidFill>
                  <a:schemeClr val="accent2">
                    <a:lumMod val="75000"/>
                  </a:schemeClr>
                </a:solidFill>
              </a:rPr>
              <a:t>D</a:t>
            </a:r>
            <a:r>
              <a:rPr lang="en-US" sz="2400" cap="small" dirty="0" smtClean="0">
                <a:solidFill>
                  <a:srgbClr val="002060"/>
                </a:solidFill>
              </a:rPr>
              <a:t>epartment</a:t>
            </a:r>
            <a:endParaRPr lang="en-IN" sz="2400" cap="small" dirty="0">
              <a:solidFill>
                <a:srgbClr val="002060"/>
              </a:solidFill>
            </a:endParaRPr>
          </a:p>
        </p:txBody>
      </p:sp>
      <p:sp>
        <p:nvSpPr>
          <p:cNvPr id="5" name="TextBox 4"/>
          <p:cNvSpPr txBox="1"/>
          <p:nvPr/>
        </p:nvSpPr>
        <p:spPr>
          <a:xfrm>
            <a:off x="683568" y="1556793"/>
            <a:ext cx="7200800" cy="4031873"/>
          </a:xfrm>
          <a:prstGeom prst="rect">
            <a:avLst/>
          </a:prstGeom>
          <a:noFill/>
        </p:spPr>
        <p:txBody>
          <a:bodyPr wrap="square" rtlCol="0">
            <a:spAutoFit/>
          </a:bodyPr>
          <a:lstStyle/>
          <a:p>
            <a:pPr>
              <a:buBlip>
                <a:blip r:embed="rId2"/>
              </a:buBlip>
            </a:pPr>
            <a:r>
              <a:rPr lang="en-US" sz="1600" dirty="0" smtClean="0"/>
              <a:t>Wide Spread Existence throughout KSA</a:t>
            </a:r>
          </a:p>
          <a:p>
            <a:pPr>
              <a:buBlip>
                <a:blip r:embed="rId2"/>
              </a:buBlip>
            </a:pPr>
            <a:endParaRPr lang="en-US" sz="1600" dirty="0" smtClean="0"/>
          </a:p>
          <a:p>
            <a:pPr>
              <a:buBlip>
                <a:blip r:embed="rId2"/>
              </a:buBlip>
            </a:pPr>
            <a:r>
              <a:rPr lang="en-US" sz="1600" dirty="0" smtClean="0"/>
              <a:t>Head Office in Riyadh.</a:t>
            </a:r>
          </a:p>
          <a:p>
            <a:pPr lvl="1">
              <a:buBlip>
                <a:blip r:embed="rId2"/>
              </a:buBlip>
            </a:pPr>
            <a:r>
              <a:rPr lang="en-US" sz="1600" dirty="0" smtClean="0"/>
              <a:t>Main Office in Medina, Al khobar</a:t>
            </a:r>
          </a:p>
          <a:p>
            <a:pPr lvl="1">
              <a:buBlip>
                <a:blip r:embed="rId2"/>
              </a:buBlip>
            </a:pPr>
            <a:r>
              <a:rPr lang="en-US" sz="1600" dirty="0" smtClean="0"/>
              <a:t>Many  Operational Offices ( Project Based).</a:t>
            </a:r>
          </a:p>
          <a:p>
            <a:pPr lvl="1">
              <a:buBlip>
                <a:blip r:embed="rId2"/>
              </a:buBlip>
            </a:pPr>
            <a:endParaRPr lang="en-US" sz="1600" dirty="0" smtClean="0"/>
          </a:p>
          <a:p>
            <a:pPr>
              <a:buBlip>
                <a:blip r:embed="rId2"/>
              </a:buBlip>
            </a:pPr>
            <a:r>
              <a:rPr lang="en-US" sz="1600" dirty="0" smtClean="0"/>
              <a:t>24 x 7 x 365 Support</a:t>
            </a:r>
          </a:p>
          <a:p>
            <a:pPr>
              <a:buBlip>
                <a:blip r:embed="rId2"/>
              </a:buBlip>
            </a:pPr>
            <a:endParaRPr lang="en-US" sz="1600" dirty="0" smtClean="0"/>
          </a:p>
          <a:p>
            <a:pPr>
              <a:buBlip>
                <a:blip r:embed="rId2"/>
              </a:buBlip>
            </a:pPr>
            <a:r>
              <a:rPr lang="en-US" sz="1600" dirty="0" smtClean="0"/>
              <a:t>Managed Services (FLM &amp; SLM)</a:t>
            </a:r>
          </a:p>
          <a:p>
            <a:pPr lvl="1">
              <a:buBlip>
                <a:blip r:embed="rId2"/>
              </a:buBlip>
            </a:pPr>
            <a:r>
              <a:rPr lang="en-US" sz="1600" dirty="0" smtClean="0"/>
              <a:t>GSM/WiMax/Fixed</a:t>
            </a:r>
          </a:p>
          <a:p>
            <a:pPr lvl="2">
              <a:buBlip>
                <a:blip r:embed="rId2"/>
              </a:buBlip>
            </a:pPr>
            <a:r>
              <a:rPr lang="en-US" sz="1600" dirty="0" smtClean="0"/>
              <a:t>RF, EM and CW</a:t>
            </a:r>
          </a:p>
          <a:p>
            <a:pPr>
              <a:buBlip>
                <a:blip r:embed="rId2"/>
              </a:buBlip>
            </a:pPr>
            <a:endParaRPr lang="en-US" sz="1600" dirty="0" smtClean="0"/>
          </a:p>
          <a:p>
            <a:pPr>
              <a:buBlip>
                <a:blip r:embed="rId2"/>
              </a:buBlip>
            </a:pPr>
            <a:r>
              <a:rPr lang="en-US" sz="1600" dirty="0" smtClean="0"/>
              <a:t>Supply of Spares</a:t>
            </a:r>
          </a:p>
          <a:p>
            <a:pPr>
              <a:buBlip>
                <a:blip r:embed="rId2"/>
              </a:buBlip>
            </a:pPr>
            <a:endParaRPr lang="en-US" sz="1600" dirty="0" smtClean="0"/>
          </a:p>
          <a:p>
            <a:pPr>
              <a:buBlip>
                <a:blip r:embed="rId2"/>
              </a:buBlip>
            </a:pPr>
            <a:r>
              <a:rPr lang="en-US" sz="1600" dirty="0" smtClean="0"/>
              <a:t>Repairs of Faulty Equipments</a:t>
            </a:r>
          </a:p>
          <a:p>
            <a:pPr>
              <a:buFont typeface="Arial" pitchFamily="34" charset="0"/>
              <a:buChar char="•"/>
            </a:pPr>
            <a:endParaRPr lang="en-US" sz="1600" dirty="0" smtClean="0"/>
          </a:p>
        </p:txBody>
      </p:sp>
      <p:pic>
        <p:nvPicPr>
          <p:cNvPr id="26626" name="Picture 2" descr="http://t1.gstatic.com/images?q=tbn:ANd9GcStLtRnjTW59PWiM99BduTAmbCMkC-hwO6M3mi4HR_YnOwVwIE&amp;t=1&amp;usg=__a7ZlKtceiEoPDRwK_AXhkiVxpTs="/>
          <p:cNvPicPr>
            <a:picLocks noChangeAspect="1" noChangeArrowheads="1"/>
          </p:cNvPicPr>
          <p:nvPr/>
        </p:nvPicPr>
        <p:blipFill>
          <a:blip r:embed="rId3" cstate="print"/>
          <a:srcRect/>
          <a:stretch>
            <a:fillRect/>
          </a:stretch>
        </p:blipFill>
        <p:spPr bwMode="auto">
          <a:xfrm>
            <a:off x="5004048" y="1700808"/>
            <a:ext cx="3434965" cy="3672408"/>
          </a:xfrm>
          <a:prstGeom prst="rect">
            <a:avLst/>
          </a:prstGeom>
          <a:noFill/>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F1A3C7A7-6A49-45C8-88E7-DD6BA9BFEAE0}" type="slidenum">
              <a:rPr lang="en-IN" smtClean="0"/>
              <a:pPr/>
              <a:t>27</a:t>
            </a:fld>
            <a:endParaRPr lang="en-IN"/>
          </a:p>
        </p:txBody>
      </p:sp>
      <p:sp>
        <p:nvSpPr>
          <p:cNvPr id="3" name="Footer Placeholder 2"/>
          <p:cNvSpPr>
            <a:spLocks noGrp="1"/>
          </p:cNvSpPr>
          <p:nvPr>
            <p:ph type="ftr" sz="quarter" idx="3"/>
          </p:nvPr>
        </p:nvSpPr>
        <p:spPr/>
        <p:txBody>
          <a:bodyPr/>
          <a:lstStyle/>
          <a:p>
            <a:r>
              <a:rPr lang="en-US" smtClean="0"/>
              <a:t>Quality First</a:t>
            </a:r>
            <a:endParaRPr lang="en-IN" dirty="0"/>
          </a:p>
        </p:txBody>
      </p:sp>
      <p:sp>
        <p:nvSpPr>
          <p:cNvPr id="4" name="TextBox 3"/>
          <p:cNvSpPr txBox="1"/>
          <p:nvPr/>
        </p:nvSpPr>
        <p:spPr>
          <a:xfrm>
            <a:off x="611560" y="908720"/>
            <a:ext cx="6840760" cy="461665"/>
          </a:xfrm>
          <a:prstGeom prst="rect">
            <a:avLst/>
          </a:prstGeom>
          <a:noFill/>
        </p:spPr>
        <p:txBody>
          <a:bodyPr wrap="square" rtlCol="0">
            <a:spAutoFit/>
          </a:bodyPr>
          <a:lstStyle/>
          <a:p>
            <a:r>
              <a:rPr lang="en-US" sz="2400" b="1" cap="small" dirty="0" smtClean="0">
                <a:solidFill>
                  <a:schemeClr val="accent2">
                    <a:lumMod val="75000"/>
                  </a:schemeClr>
                </a:solidFill>
              </a:rPr>
              <a:t>C</a:t>
            </a:r>
            <a:r>
              <a:rPr lang="en-US" sz="2400" cap="small" dirty="0" smtClean="0">
                <a:solidFill>
                  <a:srgbClr val="002060"/>
                </a:solidFill>
              </a:rPr>
              <a:t>lients (</a:t>
            </a:r>
            <a:r>
              <a:rPr lang="en-US" sz="2400" b="1" cap="small" dirty="0" smtClean="0">
                <a:solidFill>
                  <a:schemeClr val="accent2">
                    <a:lumMod val="75000"/>
                  </a:schemeClr>
                </a:solidFill>
              </a:rPr>
              <a:t>P</a:t>
            </a:r>
            <a:r>
              <a:rPr lang="en-US" sz="2400" cap="small" dirty="0" smtClean="0">
                <a:solidFill>
                  <a:srgbClr val="002060"/>
                </a:solidFill>
              </a:rPr>
              <a:t>artial </a:t>
            </a:r>
            <a:r>
              <a:rPr lang="en-US" sz="2400" b="1" cap="small" dirty="0" smtClean="0">
                <a:solidFill>
                  <a:schemeClr val="accent2">
                    <a:lumMod val="75000"/>
                  </a:schemeClr>
                </a:solidFill>
              </a:rPr>
              <a:t>L</a:t>
            </a:r>
            <a:r>
              <a:rPr lang="en-US" sz="2400" cap="small" dirty="0" smtClean="0">
                <a:solidFill>
                  <a:srgbClr val="002060"/>
                </a:solidFill>
              </a:rPr>
              <a:t>ist)</a:t>
            </a:r>
            <a:endParaRPr lang="en-IN" sz="2400" cap="small" dirty="0">
              <a:solidFill>
                <a:srgbClr val="002060"/>
              </a:solidFill>
            </a:endParaRPr>
          </a:p>
        </p:txBody>
      </p:sp>
      <p:pic>
        <p:nvPicPr>
          <p:cNvPr id="25601" name="Picture 1"/>
          <p:cNvPicPr>
            <a:picLocks noChangeAspect="1" noChangeArrowheads="1"/>
          </p:cNvPicPr>
          <p:nvPr/>
        </p:nvPicPr>
        <p:blipFill>
          <a:blip r:embed="rId2" cstate="print"/>
          <a:srcRect/>
          <a:stretch>
            <a:fillRect/>
          </a:stretch>
        </p:blipFill>
        <p:spPr bwMode="auto">
          <a:xfrm>
            <a:off x="323528" y="1340768"/>
            <a:ext cx="8629650" cy="47529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F1A3C7A7-6A49-45C8-88E7-DD6BA9BFEAE0}" type="slidenum">
              <a:rPr lang="en-IN" smtClean="0"/>
              <a:pPr/>
              <a:t>28</a:t>
            </a:fld>
            <a:endParaRPr lang="en-IN"/>
          </a:p>
        </p:txBody>
      </p:sp>
      <p:sp>
        <p:nvSpPr>
          <p:cNvPr id="3" name="Footer Placeholder 2"/>
          <p:cNvSpPr>
            <a:spLocks noGrp="1"/>
          </p:cNvSpPr>
          <p:nvPr>
            <p:ph type="ftr" sz="quarter" idx="3"/>
          </p:nvPr>
        </p:nvSpPr>
        <p:spPr/>
        <p:txBody>
          <a:bodyPr/>
          <a:lstStyle/>
          <a:p>
            <a:r>
              <a:rPr lang="en-US" smtClean="0"/>
              <a:t>Quality First</a:t>
            </a:r>
            <a:endParaRPr lang="en-IN" dirty="0"/>
          </a:p>
        </p:txBody>
      </p:sp>
      <p:sp>
        <p:nvSpPr>
          <p:cNvPr id="4" name="TextBox 3"/>
          <p:cNvSpPr txBox="1"/>
          <p:nvPr/>
        </p:nvSpPr>
        <p:spPr>
          <a:xfrm>
            <a:off x="611560" y="908720"/>
            <a:ext cx="6840760" cy="461665"/>
          </a:xfrm>
          <a:prstGeom prst="rect">
            <a:avLst/>
          </a:prstGeom>
          <a:noFill/>
        </p:spPr>
        <p:txBody>
          <a:bodyPr wrap="square" rtlCol="0">
            <a:spAutoFit/>
          </a:bodyPr>
          <a:lstStyle/>
          <a:p>
            <a:r>
              <a:rPr lang="en-US" sz="2400" b="1" cap="small" dirty="0" smtClean="0">
                <a:solidFill>
                  <a:schemeClr val="accent2">
                    <a:lumMod val="75000"/>
                  </a:schemeClr>
                </a:solidFill>
              </a:rPr>
              <a:t>P</a:t>
            </a:r>
            <a:r>
              <a:rPr lang="en-US" sz="2400" cap="small" dirty="0" smtClean="0">
                <a:solidFill>
                  <a:srgbClr val="002060"/>
                </a:solidFill>
              </a:rPr>
              <a:t>artners &amp; </a:t>
            </a:r>
            <a:r>
              <a:rPr lang="en-US" sz="2400" b="1" cap="small" dirty="0" smtClean="0">
                <a:solidFill>
                  <a:schemeClr val="accent2">
                    <a:lumMod val="75000"/>
                  </a:schemeClr>
                </a:solidFill>
              </a:rPr>
              <a:t>P</a:t>
            </a:r>
            <a:r>
              <a:rPr lang="en-US" sz="2400" cap="small" dirty="0" smtClean="0">
                <a:solidFill>
                  <a:srgbClr val="002060"/>
                </a:solidFill>
              </a:rPr>
              <a:t>roducts</a:t>
            </a:r>
            <a:endParaRPr lang="en-IN" sz="2400" cap="small" dirty="0">
              <a:solidFill>
                <a:srgbClr val="002060"/>
              </a:solidFill>
            </a:endParaRPr>
          </a:p>
        </p:txBody>
      </p:sp>
      <p:pic>
        <p:nvPicPr>
          <p:cNvPr id="24577" name="Picture 1" descr="C:\Users\wellcome\Desktop\cisco.gif"/>
          <p:cNvPicPr>
            <a:picLocks noChangeAspect="1" noChangeArrowheads="1"/>
          </p:cNvPicPr>
          <p:nvPr/>
        </p:nvPicPr>
        <p:blipFill>
          <a:blip r:embed="rId2" cstate="print"/>
          <a:srcRect/>
          <a:stretch>
            <a:fillRect/>
          </a:stretch>
        </p:blipFill>
        <p:spPr bwMode="auto">
          <a:xfrm>
            <a:off x="3419872" y="2756976"/>
            <a:ext cx="1368000" cy="1152128"/>
          </a:xfrm>
          <a:prstGeom prst="rect">
            <a:avLst/>
          </a:prstGeom>
          <a:noFill/>
        </p:spPr>
      </p:pic>
      <p:pic>
        <p:nvPicPr>
          <p:cNvPr id="24578" name="Picture 2" descr="C:\Users\wellcome\Desktop\mslogo_black_2.gif"/>
          <p:cNvPicPr>
            <a:picLocks noChangeAspect="1" noChangeArrowheads="1"/>
          </p:cNvPicPr>
          <p:nvPr/>
        </p:nvPicPr>
        <p:blipFill>
          <a:blip r:embed="rId3" cstate="print"/>
          <a:srcRect/>
          <a:stretch>
            <a:fillRect/>
          </a:stretch>
        </p:blipFill>
        <p:spPr bwMode="auto">
          <a:xfrm>
            <a:off x="827584" y="4485208"/>
            <a:ext cx="1390907" cy="360000"/>
          </a:xfrm>
          <a:prstGeom prst="rect">
            <a:avLst/>
          </a:prstGeom>
          <a:noFill/>
        </p:spPr>
      </p:pic>
      <p:pic>
        <p:nvPicPr>
          <p:cNvPr id="24580" name="Picture 4" descr="http://t0.gstatic.com/images?q=tbn:ANd9GcSV8lhHhJo9zdyf2Yx05_-jYjjfHYcpTopb_LMvWiKFPDsO-x8&amp;t=1&amp;h=86&amp;w=433&amp;usg=__bId9_dvdkcrN2TD6dc9mWet7LEM="/>
          <p:cNvPicPr>
            <a:picLocks noChangeAspect="1" noChangeArrowheads="1"/>
          </p:cNvPicPr>
          <p:nvPr/>
        </p:nvPicPr>
        <p:blipFill>
          <a:blip r:embed="rId4" cstate="print"/>
          <a:srcRect/>
          <a:stretch>
            <a:fillRect/>
          </a:stretch>
        </p:blipFill>
        <p:spPr bwMode="auto">
          <a:xfrm>
            <a:off x="5796288" y="4501489"/>
            <a:ext cx="1368000" cy="271711"/>
          </a:xfrm>
          <a:prstGeom prst="rect">
            <a:avLst/>
          </a:prstGeom>
          <a:noFill/>
        </p:spPr>
      </p:pic>
      <p:pic>
        <p:nvPicPr>
          <p:cNvPr id="24582" name="Picture 6" descr="http://t2.gstatic.com/images?q=tbn:ANd9GcQOuEjjDDcF-cy5Tal2pP4Yod0RF-iuXzXLv1vBFQrXyZHW7BM&amp;t=1&amp;h=174&amp;w=213&amp;usg=__8gwV0R8VomX7uLYkAY54O3JNpjk="/>
          <p:cNvPicPr>
            <a:picLocks noChangeAspect="1" noChangeArrowheads="1"/>
          </p:cNvPicPr>
          <p:nvPr/>
        </p:nvPicPr>
        <p:blipFill>
          <a:blip r:embed="rId5" cstate="print"/>
          <a:srcRect/>
          <a:stretch>
            <a:fillRect/>
          </a:stretch>
        </p:blipFill>
        <p:spPr bwMode="auto">
          <a:xfrm>
            <a:off x="7668344" y="2756976"/>
            <a:ext cx="1080000" cy="882257"/>
          </a:xfrm>
          <a:prstGeom prst="rect">
            <a:avLst/>
          </a:prstGeom>
          <a:noFill/>
        </p:spPr>
      </p:pic>
      <p:pic>
        <p:nvPicPr>
          <p:cNvPr id="24584" name="Picture 8" descr="http://t0.gstatic.com/images?q=tbn:ANd9GcTmDJLHkj1NOgVgguW0YM29qRe8OcsEj7HqKZaXbnXhBa6X8R4&amp;t=1&amp;h=149&amp;w=249&amp;usg=__xBhx_-8va9wpHKG7zA-IayBIJmA="/>
          <p:cNvPicPr>
            <a:picLocks noChangeAspect="1" noChangeArrowheads="1"/>
          </p:cNvPicPr>
          <p:nvPr/>
        </p:nvPicPr>
        <p:blipFill>
          <a:blip r:embed="rId6" cstate="print"/>
          <a:srcRect/>
          <a:stretch>
            <a:fillRect/>
          </a:stretch>
        </p:blipFill>
        <p:spPr bwMode="auto">
          <a:xfrm>
            <a:off x="755576" y="2468944"/>
            <a:ext cx="1368000" cy="821921"/>
          </a:xfrm>
          <a:prstGeom prst="rect">
            <a:avLst/>
          </a:prstGeom>
          <a:noFill/>
        </p:spPr>
      </p:pic>
      <p:pic>
        <p:nvPicPr>
          <p:cNvPr id="24585" name="Picture 9"/>
          <p:cNvPicPr>
            <a:picLocks noChangeAspect="1" noChangeArrowheads="1"/>
          </p:cNvPicPr>
          <p:nvPr/>
        </p:nvPicPr>
        <p:blipFill>
          <a:blip r:embed="rId7" cstate="print"/>
          <a:srcRect/>
          <a:stretch>
            <a:fillRect/>
          </a:stretch>
        </p:blipFill>
        <p:spPr bwMode="auto">
          <a:xfrm>
            <a:off x="5796288" y="3488991"/>
            <a:ext cx="1368000" cy="564129"/>
          </a:xfrm>
          <a:prstGeom prst="rect">
            <a:avLst/>
          </a:prstGeom>
          <a:noFill/>
          <a:ln w="9525">
            <a:noFill/>
            <a:miter lim="800000"/>
            <a:headEnd/>
            <a:tailEnd/>
          </a:ln>
        </p:spPr>
      </p:pic>
      <p:pic>
        <p:nvPicPr>
          <p:cNvPr id="24587" name="Picture 11" descr="http://t3.gstatic.com/images?q=tbn:ANd9GcTCsfFXugpeox3yS9vZI2Vlm65H87U5Ww_5PkZOfP4SgEyB_3I&amp;t=1&amp;h=121&amp;w=307&amp;usg=__hxXTfnU_dtXGzRCymo6CY81C8so="/>
          <p:cNvPicPr>
            <a:picLocks noChangeAspect="1" noChangeArrowheads="1"/>
          </p:cNvPicPr>
          <p:nvPr/>
        </p:nvPicPr>
        <p:blipFill>
          <a:blip r:embed="rId8" cstate="print"/>
          <a:srcRect/>
          <a:stretch>
            <a:fillRect/>
          </a:stretch>
        </p:blipFill>
        <p:spPr bwMode="auto">
          <a:xfrm>
            <a:off x="3419872" y="1676856"/>
            <a:ext cx="1368000" cy="540304"/>
          </a:xfrm>
          <a:prstGeom prst="rect">
            <a:avLst/>
          </a:prstGeom>
          <a:noFill/>
        </p:spPr>
      </p:pic>
      <p:pic>
        <p:nvPicPr>
          <p:cNvPr id="24595" name="Picture 19" descr="http://t1.gstatic.com/images?q=tbn:ANd9GcQk1BeTtPjrJrx1M2wAI1uATUGXkQE_o9nKtStXnap9bb0K8Dc&amp;t=1&amp;usg=__PLweNlDfGNg-_ZL3TbODqSqokO8="/>
          <p:cNvPicPr>
            <a:picLocks noChangeAspect="1" noChangeArrowheads="1"/>
          </p:cNvPicPr>
          <p:nvPr/>
        </p:nvPicPr>
        <p:blipFill>
          <a:blip r:embed="rId9" cstate="print"/>
          <a:srcRect/>
          <a:stretch>
            <a:fillRect/>
          </a:stretch>
        </p:blipFill>
        <p:spPr bwMode="auto">
          <a:xfrm>
            <a:off x="5796136" y="2540952"/>
            <a:ext cx="1368000" cy="551799"/>
          </a:xfrm>
          <a:prstGeom prst="rect">
            <a:avLst/>
          </a:prstGeom>
          <a:noFill/>
        </p:spPr>
      </p:pic>
      <p:pic>
        <p:nvPicPr>
          <p:cNvPr id="24597" name="Picture 21" descr="http://www.infohedge.net/images/juniper-networks-blue-png.png"/>
          <p:cNvPicPr>
            <a:picLocks noChangeAspect="1" noChangeArrowheads="1"/>
          </p:cNvPicPr>
          <p:nvPr/>
        </p:nvPicPr>
        <p:blipFill>
          <a:blip r:embed="rId10" cstate="print"/>
          <a:srcRect/>
          <a:stretch>
            <a:fillRect/>
          </a:stretch>
        </p:blipFill>
        <p:spPr bwMode="auto">
          <a:xfrm>
            <a:off x="3419872" y="4413160"/>
            <a:ext cx="1368000" cy="456000"/>
          </a:xfrm>
          <a:prstGeom prst="rect">
            <a:avLst/>
          </a:prstGeom>
          <a:noFill/>
        </p:spPr>
      </p:pic>
      <p:pic>
        <p:nvPicPr>
          <p:cNvPr id="24599" name="Picture 23" descr="http://t1.gstatic.com/images?q=tbn:ANd9GcRhCwyCyzuyB4cg0pWSmI6ojOoQovXrQ5FHyqgYGG2cb3bw3M4&amp;t=1&amp;h=116&amp;w=321&amp;usg=__1hTFe69kPEft-zFV05w0mROovmg="/>
          <p:cNvPicPr>
            <a:picLocks noChangeAspect="1" noChangeArrowheads="1"/>
          </p:cNvPicPr>
          <p:nvPr/>
        </p:nvPicPr>
        <p:blipFill>
          <a:blip r:embed="rId11" cstate="print"/>
          <a:srcRect/>
          <a:stretch>
            <a:fillRect/>
          </a:stretch>
        </p:blipFill>
        <p:spPr bwMode="auto">
          <a:xfrm>
            <a:off x="5724280" y="1676856"/>
            <a:ext cx="1368000" cy="493792"/>
          </a:xfrm>
          <a:prstGeom prst="rect">
            <a:avLst/>
          </a:prstGeom>
          <a:noFill/>
        </p:spPr>
      </p:pic>
      <p:pic>
        <p:nvPicPr>
          <p:cNvPr id="24601" name="Picture 25" descr="http://t3.gstatic.com/images?q=tbn:ANd9GcSbvac7kI74Xuv6NW7gXgLzZSpcydmpgAzXVGvr6TpvQIxq7gc&amp;t=1&amp;h=115&amp;w=321&amp;usg=__sTQLO4_dU1WqrwlmayOyJD7KkwA="/>
          <p:cNvPicPr>
            <a:picLocks noChangeAspect="1" noChangeArrowheads="1"/>
          </p:cNvPicPr>
          <p:nvPr/>
        </p:nvPicPr>
        <p:blipFill>
          <a:blip r:embed="rId12" cstate="print"/>
          <a:srcRect/>
          <a:stretch>
            <a:fillRect/>
          </a:stretch>
        </p:blipFill>
        <p:spPr bwMode="auto">
          <a:xfrm>
            <a:off x="827584" y="1676856"/>
            <a:ext cx="1368000" cy="493373"/>
          </a:xfrm>
          <a:prstGeom prst="rect">
            <a:avLst/>
          </a:prstGeom>
          <a:noFill/>
        </p:spPr>
      </p:pic>
      <p:pic>
        <p:nvPicPr>
          <p:cNvPr id="24603" name="Picture 27" descr="http://t1.gstatic.com/images?q=tbn:ANd9GcRasw7_vrzAj6568paB0uXpM1NW1cAigTFtG-U-m5DPdM3Cklg&amp;t=1&amp;h=120&amp;w=309&amp;usg=__1HT2Z0YSZwSgk6E3xV9gLUTvSmI="/>
          <p:cNvPicPr>
            <a:picLocks noChangeAspect="1" noChangeArrowheads="1"/>
          </p:cNvPicPr>
          <p:nvPr/>
        </p:nvPicPr>
        <p:blipFill>
          <a:blip r:embed="rId13" cstate="print"/>
          <a:srcRect/>
          <a:stretch>
            <a:fillRect/>
          </a:stretch>
        </p:blipFill>
        <p:spPr bwMode="auto">
          <a:xfrm>
            <a:off x="755576" y="3477056"/>
            <a:ext cx="1368000" cy="532000"/>
          </a:xfrm>
          <a:prstGeom prst="rect">
            <a:avLst/>
          </a:prstGeom>
          <a:noFill/>
        </p:spPr>
      </p:pic>
      <p:sp>
        <p:nvSpPr>
          <p:cNvPr id="17" name="TextBox 16"/>
          <p:cNvSpPr txBox="1"/>
          <p:nvPr/>
        </p:nvSpPr>
        <p:spPr>
          <a:xfrm>
            <a:off x="755576" y="5220489"/>
            <a:ext cx="7848872" cy="584775"/>
          </a:xfrm>
          <a:prstGeom prst="rect">
            <a:avLst/>
          </a:prstGeom>
          <a:noFill/>
        </p:spPr>
        <p:txBody>
          <a:bodyPr wrap="square" rtlCol="0">
            <a:spAutoFit/>
          </a:bodyPr>
          <a:lstStyle/>
          <a:p>
            <a:pPr algn="ctr"/>
            <a:r>
              <a:rPr lang="en-US" sz="1600" dirty="0" smtClean="0"/>
              <a:t>Sunshine is tied up all the brands to serve our clients better and with more Varity of product and services so that we have 100% customer satisfaction.</a:t>
            </a:r>
            <a:endParaRPr lang="en-IN" sz="1600"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F1A3C7A7-6A49-45C8-88E7-DD6BA9BFEAE0}" type="slidenum">
              <a:rPr lang="en-IN" smtClean="0"/>
              <a:pPr/>
              <a:t>29</a:t>
            </a:fld>
            <a:endParaRPr lang="en-IN"/>
          </a:p>
        </p:txBody>
      </p:sp>
      <p:sp>
        <p:nvSpPr>
          <p:cNvPr id="3" name="Footer Placeholder 2"/>
          <p:cNvSpPr>
            <a:spLocks noGrp="1"/>
          </p:cNvSpPr>
          <p:nvPr>
            <p:ph type="ftr" sz="quarter" idx="3"/>
          </p:nvPr>
        </p:nvSpPr>
        <p:spPr/>
        <p:txBody>
          <a:bodyPr/>
          <a:lstStyle/>
          <a:p>
            <a:r>
              <a:rPr lang="en-US" smtClean="0"/>
              <a:t>Quality First</a:t>
            </a:r>
            <a:endParaRPr lang="en-IN" dirty="0"/>
          </a:p>
        </p:txBody>
      </p:sp>
      <p:sp>
        <p:nvSpPr>
          <p:cNvPr id="5" name="TextBox 4"/>
          <p:cNvSpPr txBox="1"/>
          <p:nvPr/>
        </p:nvSpPr>
        <p:spPr>
          <a:xfrm>
            <a:off x="611560" y="908720"/>
            <a:ext cx="6840760" cy="461665"/>
          </a:xfrm>
          <a:prstGeom prst="rect">
            <a:avLst/>
          </a:prstGeom>
          <a:noFill/>
        </p:spPr>
        <p:txBody>
          <a:bodyPr wrap="square" rtlCol="0">
            <a:spAutoFit/>
          </a:bodyPr>
          <a:lstStyle/>
          <a:p>
            <a:r>
              <a:rPr lang="en-US" sz="2400" b="1" cap="small" dirty="0" smtClean="0">
                <a:solidFill>
                  <a:schemeClr val="accent2">
                    <a:lumMod val="75000"/>
                  </a:schemeClr>
                </a:solidFill>
              </a:rPr>
              <a:t>T</a:t>
            </a:r>
            <a:r>
              <a:rPr lang="en-US" sz="2400" cap="small" dirty="0" smtClean="0">
                <a:solidFill>
                  <a:srgbClr val="002060"/>
                </a:solidFill>
              </a:rPr>
              <a:t>echnology </a:t>
            </a:r>
            <a:r>
              <a:rPr lang="en-US" sz="2400" b="1" cap="small" dirty="0" smtClean="0">
                <a:solidFill>
                  <a:schemeClr val="accent2">
                    <a:lumMod val="75000"/>
                  </a:schemeClr>
                </a:solidFill>
              </a:rPr>
              <a:t>P</a:t>
            </a:r>
            <a:r>
              <a:rPr lang="en-US" sz="2400" cap="small" dirty="0" smtClean="0">
                <a:solidFill>
                  <a:srgbClr val="002060"/>
                </a:solidFill>
              </a:rPr>
              <a:t>artners</a:t>
            </a:r>
            <a:endParaRPr lang="en-IN" sz="2400" cap="small" dirty="0">
              <a:solidFill>
                <a:srgbClr val="002060"/>
              </a:solidFill>
            </a:endParaRPr>
          </a:p>
        </p:txBody>
      </p:sp>
      <p:sp>
        <p:nvSpPr>
          <p:cNvPr id="6" name="Content Placeholder 2"/>
          <p:cNvSpPr txBox="1">
            <a:spLocks/>
          </p:cNvSpPr>
          <p:nvPr/>
        </p:nvSpPr>
        <p:spPr bwMode="auto">
          <a:xfrm>
            <a:off x="755576" y="1988840"/>
            <a:ext cx="7727776" cy="3870548"/>
          </a:xfrm>
          <a:prstGeom prst="rect">
            <a:avLst/>
          </a:prstGeom>
          <a:noFill/>
          <a:ln w="9525">
            <a:noFill/>
            <a:miter lim="800000"/>
            <a:headEnd/>
            <a:tailEnd/>
          </a:ln>
        </p:spPr>
        <p:txBody>
          <a:bodyPr anchor="ctr" anchorCtr="0"/>
          <a:lstStyle/>
          <a:p>
            <a:pPr algn="just">
              <a:buFont typeface="Wingdings" pitchFamily="2" charset="2"/>
              <a:buChar char="§"/>
              <a:tabLst>
                <a:tab pos="457200" algn="l"/>
              </a:tabLst>
            </a:pPr>
            <a:r>
              <a:rPr lang="en-US" sz="1600" dirty="0" smtClean="0">
                <a:solidFill>
                  <a:schemeClr val="tx1"/>
                </a:solidFill>
                <a:cs typeface="Arial" pitchFamily="34" charset="0"/>
              </a:rPr>
              <a:t> 	i-Assure Info Solutions Pvt. Ltd. is part of Brindhavan Group in India which has  an 	annual revenue 	of over USD 100 Million</a:t>
            </a:r>
          </a:p>
          <a:p>
            <a:pPr algn="just">
              <a:buFont typeface="Wingdings" pitchFamily="2" charset="2"/>
              <a:buChar char="§"/>
              <a:tabLst>
                <a:tab pos="457200" algn="l"/>
              </a:tabLst>
            </a:pPr>
            <a:endParaRPr lang="en-US" sz="1600" dirty="0" smtClean="0">
              <a:solidFill>
                <a:schemeClr val="tx1"/>
              </a:solidFill>
              <a:cs typeface="Arial" pitchFamily="34" charset="0"/>
            </a:endParaRPr>
          </a:p>
          <a:p>
            <a:pPr marL="457200" indent="-457200" algn="just">
              <a:spcBef>
                <a:spcPts val="0"/>
              </a:spcBef>
              <a:buFont typeface="Wingdings" pitchFamily="2" charset="2"/>
              <a:buChar char="§"/>
            </a:pPr>
            <a:r>
              <a:rPr lang="en-US" sz="1600" dirty="0" smtClean="0">
                <a:solidFill>
                  <a:schemeClr val="tx1"/>
                </a:solidFill>
                <a:cs typeface="Arial" pitchFamily="34" charset="0"/>
              </a:rPr>
              <a:t> iAssure was Established in the year 2007 by Brindhavan to provide innovative IT products &amp; Solutions to its customers</a:t>
            </a:r>
          </a:p>
          <a:p>
            <a:pPr marL="457200" indent="-457200">
              <a:spcBef>
                <a:spcPts val="0"/>
              </a:spcBef>
              <a:buFont typeface="Wingdings" pitchFamily="2" charset="2"/>
              <a:buChar char="§"/>
            </a:pPr>
            <a:endParaRPr lang="en-US" sz="1600" dirty="0" smtClean="0">
              <a:solidFill>
                <a:schemeClr val="tx1"/>
              </a:solidFill>
              <a:cs typeface="Arial" pitchFamily="34" charset="0"/>
            </a:endParaRPr>
          </a:p>
          <a:p>
            <a:pPr marL="457200" indent="-457200" algn="just">
              <a:spcBef>
                <a:spcPts val="0"/>
              </a:spcBef>
              <a:buFont typeface="Wingdings" pitchFamily="2" charset="2"/>
              <a:buChar char="§"/>
            </a:pPr>
            <a:r>
              <a:rPr lang="en-US" sz="1600" dirty="0" smtClean="0">
                <a:solidFill>
                  <a:schemeClr val="tx1"/>
                </a:solidFill>
                <a:cs typeface="Arial" pitchFamily="34" charset="0"/>
              </a:rPr>
              <a:t>iAssure is proud to have an excellent customer base in India and ambitiously working to expand outside India</a:t>
            </a:r>
          </a:p>
          <a:p>
            <a:pPr marL="457200" indent="-457200" algn="just">
              <a:spcBef>
                <a:spcPts val="0"/>
              </a:spcBef>
              <a:buFont typeface="Wingdings" pitchFamily="2" charset="2"/>
              <a:buChar char="§"/>
            </a:pPr>
            <a:endParaRPr lang="en-US" sz="1600" dirty="0" smtClean="0">
              <a:solidFill>
                <a:schemeClr val="tx1"/>
              </a:solidFill>
              <a:cs typeface="Arial" pitchFamily="34" charset="0"/>
            </a:endParaRPr>
          </a:p>
          <a:p>
            <a:pPr marL="457200" indent="-457200" algn="just">
              <a:spcBef>
                <a:spcPts val="0"/>
              </a:spcBef>
              <a:buFont typeface="Wingdings" pitchFamily="2" charset="2"/>
              <a:buChar char="§"/>
            </a:pPr>
            <a:r>
              <a:rPr lang="en-US" sz="1600" dirty="0" smtClean="0">
                <a:solidFill>
                  <a:schemeClr val="tx1"/>
                </a:solidFill>
                <a:cs typeface="Arial" pitchFamily="34" charset="0"/>
              </a:rPr>
              <a:t>i-Assure’s international expansion includes Saudi Arabia, Other Gulf countries, USA, UK and Asia Pacific countries</a:t>
            </a:r>
          </a:p>
          <a:p>
            <a:pPr marL="457200" indent="-457200" algn="just">
              <a:spcBef>
                <a:spcPts val="0"/>
              </a:spcBef>
            </a:pPr>
            <a:endParaRPr lang="en-US" sz="1600" dirty="0" smtClean="0">
              <a:solidFill>
                <a:schemeClr val="tx1"/>
              </a:solidFill>
              <a:cs typeface="Arial" pitchFamily="34" charset="0"/>
            </a:endParaRPr>
          </a:p>
          <a:p>
            <a:pPr marL="457200" indent="-457200" algn="just">
              <a:spcBef>
                <a:spcPts val="0"/>
              </a:spcBef>
              <a:buFont typeface="Wingdings" pitchFamily="2" charset="2"/>
              <a:buChar char="§"/>
            </a:pPr>
            <a:r>
              <a:rPr lang="en-US" sz="1600" dirty="0" smtClean="0">
                <a:solidFill>
                  <a:schemeClr val="tx1"/>
                </a:solidFill>
                <a:cs typeface="Arial" pitchFamily="34" charset="0"/>
              </a:rPr>
              <a:t>iAssure works with the local partners in these countries to provide an excellent customer support</a:t>
            </a:r>
          </a:p>
        </p:txBody>
      </p:sp>
      <p:pic>
        <p:nvPicPr>
          <p:cNvPr id="7" name="Picture 2" descr="full_symbol"/>
          <p:cNvPicPr>
            <a:picLocks noChangeAspect="1" noChangeArrowheads="1"/>
          </p:cNvPicPr>
          <p:nvPr/>
        </p:nvPicPr>
        <p:blipFill>
          <a:blip r:embed="rId2" cstate="print"/>
          <a:srcRect/>
          <a:stretch>
            <a:fillRect/>
          </a:stretch>
        </p:blipFill>
        <p:spPr bwMode="auto">
          <a:xfrm>
            <a:off x="2699792" y="1268760"/>
            <a:ext cx="2857500" cy="87153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F1A3C7A7-6A49-45C8-88E7-DD6BA9BFEAE0}" type="slidenum">
              <a:rPr lang="en-IN" smtClean="0"/>
              <a:pPr/>
              <a:t>30</a:t>
            </a:fld>
            <a:endParaRPr lang="en-IN" dirty="0"/>
          </a:p>
        </p:txBody>
      </p:sp>
      <p:sp>
        <p:nvSpPr>
          <p:cNvPr id="3" name="Footer Placeholder 2"/>
          <p:cNvSpPr>
            <a:spLocks noGrp="1"/>
          </p:cNvSpPr>
          <p:nvPr>
            <p:ph type="ftr" sz="quarter" idx="3"/>
          </p:nvPr>
        </p:nvSpPr>
        <p:spPr>
          <a:xfrm>
            <a:off x="509912" y="6356350"/>
            <a:ext cx="7776864" cy="365125"/>
          </a:xfrm>
        </p:spPr>
        <p:txBody>
          <a:bodyPr/>
          <a:lstStyle/>
          <a:p>
            <a:r>
              <a:rPr lang="en-US" smtClean="0"/>
              <a:t>Quality First</a:t>
            </a:r>
            <a:endParaRPr lang="en-IN" dirty="0"/>
          </a:p>
        </p:txBody>
      </p:sp>
      <p:sp>
        <p:nvSpPr>
          <p:cNvPr id="4" name="Rectangle 3"/>
          <p:cNvSpPr/>
          <p:nvPr/>
        </p:nvSpPr>
        <p:spPr>
          <a:xfrm>
            <a:off x="-468560" y="3789040"/>
            <a:ext cx="5472608" cy="923330"/>
          </a:xfrm>
          <a:prstGeom prst="rect">
            <a:avLst/>
          </a:prstGeom>
          <a:noFill/>
          <a:scene3d>
            <a:camera prst="orthographicFront"/>
            <a:lightRig rig="threePt" dir="t"/>
          </a:scene3d>
          <a:sp3d z="139700"/>
        </p:spPr>
        <p:txBody>
          <a:bodyPr wrap="square" lIns="91440" tIns="45720" rIns="91440" bIns="45720">
            <a:spAutoFit/>
            <a:flatTx/>
          </a:bodyPr>
          <a:lstStyle/>
          <a:p>
            <a:pPr algn="ctr"/>
            <a:r>
              <a:rPr lang="en-US" sz="5400" b="1" cap="none" spc="0" dirty="0" smtClean="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effectLst/>
              </a:rPr>
              <a:t>Thank you</a:t>
            </a:r>
          </a:p>
        </p:txBody>
      </p:sp>
      <p:sp>
        <p:nvSpPr>
          <p:cNvPr id="5" name="TextBox 4"/>
          <p:cNvSpPr txBox="1"/>
          <p:nvPr/>
        </p:nvSpPr>
        <p:spPr>
          <a:xfrm>
            <a:off x="4644008" y="1988840"/>
            <a:ext cx="3312368" cy="3785652"/>
          </a:xfrm>
          <a:prstGeom prst="rect">
            <a:avLst/>
          </a:prstGeom>
          <a:noFill/>
        </p:spPr>
        <p:txBody>
          <a:bodyPr wrap="square" rtlCol="0">
            <a:spAutoFit/>
          </a:bodyPr>
          <a:lstStyle/>
          <a:p>
            <a:r>
              <a:rPr lang="en-GB" sz="2400" b="1" dirty="0" smtClean="0">
                <a:solidFill>
                  <a:srgbClr val="C00000"/>
                </a:solidFill>
              </a:rPr>
              <a:t>S</a:t>
            </a:r>
            <a:r>
              <a:rPr lang="en-GB" sz="2400" b="1" dirty="0" smtClean="0">
                <a:solidFill>
                  <a:srgbClr val="002060"/>
                </a:solidFill>
              </a:rPr>
              <a:t>un</a:t>
            </a:r>
            <a:r>
              <a:rPr lang="en-GB" sz="2400" b="1" dirty="0" smtClean="0">
                <a:solidFill>
                  <a:srgbClr val="C00000"/>
                </a:solidFill>
              </a:rPr>
              <a:t>S</a:t>
            </a:r>
            <a:r>
              <a:rPr lang="en-GB" sz="2400" b="1" dirty="0" smtClean="0">
                <a:solidFill>
                  <a:srgbClr val="002060"/>
                </a:solidFill>
              </a:rPr>
              <a:t>hine</a:t>
            </a:r>
            <a:r>
              <a:rPr lang="en-GB" sz="2400" b="1" dirty="0" smtClean="0">
                <a:solidFill>
                  <a:srgbClr val="04081E"/>
                </a:solidFill>
              </a:rPr>
              <a:t> (Saudi LADA)</a:t>
            </a:r>
          </a:p>
          <a:p>
            <a:r>
              <a:rPr lang="en-GB" b="1" dirty="0" smtClean="0">
                <a:solidFill>
                  <a:srgbClr val="0070C0"/>
                </a:solidFill>
              </a:rPr>
              <a:t>P.O. Box 18342</a:t>
            </a:r>
            <a:endParaRPr lang="en-US" b="1" dirty="0" smtClean="0">
              <a:solidFill>
                <a:srgbClr val="0070C0"/>
              </a:solidFill>
            </a:endParaRPr>
          </a:p>
          <a:p>
            <a:r>
              <a:rPr lang="en-GB" b="1" dirty="0" smtClean="0">
                <a:solidFill>
                  <a:srgbClr val="0070C0"/>
                </a:solidFill>
              </a:rPr>
              <a:t>Riyadh 11415</a:t>
            </a:r>
            <a:endParaRPr lang="en-US" b="1" dirty="0" smtClean="0">
              <a:solidFill>
                <a:srgbClr val="0070C0"/>
              </a:solidFill>
            </a:endParaRPr>
          </a:p>
          <a:p>
            <a:r>
              <a:rPr lang="en-GB" b="1" dirty="0" smtClean="0">
                <a:solidFill>
                  <a:srgbClr val="0070C0"/>
                </a:solidFill>
              </a:rPr>
              <a:t>Office No.12,  2nd Floor</a:t>
            </a:r>
            <a:endParaRPr lang="en-US" b="1" dirty="0" smtClean="0">
              <a:solidFill>
                <a:srgbClr val="0070C0"/>
              </a:solidFill>
            </a:endParaRPr>
          </a:p>
          <a:p>
            <a:r>
              <a:rPr lang="en-GB" b="1" dirty="0" smtClean="0">
                <a:solidFill>
                  <a:srgbClr val="0070C0"/>
                </a:solidFill>
              </a:rPr>
              <a:t> Saudi Arabia</a:t>
            </a:r>
            <a:endParaRPr lang="en-US" b="1" dirty="0" smtClean="0">
              <a:solidFill>
                <a:srgbClr val="0070C0"/>
              </a:solidFill>
            </a:endParaRPr>
          </a:p>
          <a:p>
            <a:r>
              <a:rPr lang="en-GB" b="1" dirty="0" smtClean="0">
                <a:solidFill>
                  <a:srgbClr val="0070C0"/>
                </a:solidFill>
              </a:rPr>
              <a:t>Tel: +966 1 4766330</a:t>
            </a:r>
            <a:endParaRPr lang="en-US" b="1" dirty="0" smtClean="0">
              <a:solidFill>
                <a:srgbClr val="0070C0"/>
              </a:solidFill>
            </a:endParaRPr>
          </a:p>
          <a:p>
            <a:r>
              <a:rPr lang="fr-FR" b="1" dirty="0" smtClean="0">
                <a:solidFill>
                  <a:srgbClr val="0070C0"/>
                </a:solidFill>
              </a:rPr>
              <a:t>Fax: +966 1 4773165</a:t>
            </a:r>
            <a:endParaRPr lang="en-US" b="1" dirty="0" smtClean="0">
              <a:solidFill>
                <a:srgbClr val="0070C0"/>
              </a:solidFill>
            </a:endParaRPr>
          </a:p>
          <a:p>
            <a:r>
              <a:rPr lang="fr-FR" b="1" dirty="0" smtClean="0">
                <a:solidFill>
                  <a:srgbClr val="0070C0"/>
                </a:solidFill>
              </a:rPr>
              <a:t>Mobile: +966 504 129134</a:t>
            </a:r>
            <a:endParaRPr lang="en-US" b="1" dirty="0" smtClean="0">
              <a:solidFill>
                <a:srgbClr val="0070C0"/>
              </a:solidFill>
            </a:endParaRPr>
          </a:p>
          <a:p>
            <a:r>
              <a:rPr lang="fr-FR" dirty="0" smtClean="0"/>
              <a:t>               </a:t>
            </a:r>
            <a:r>
              <a:rPr lang="fr-FR" b="1" dirty="0" smtClean="0">
                <a:solidFill>
                  <a:srgbClr val="0070C0"/>
                </a:solidFill>
              </a:rPr>
              <a:t>+966 533 466993</a:t>
            </a:r>
            <a:r>
              <a:rPr lang="fr-FR" dirty="0" smtClean="0"/>
              <a:t>	</a:t>
            </a:r>
          </a:p>
          <a:p>
            <a:endParaRPr lang="en-US" dirty="0" smtClean="0"/>
          </a:p>
          <a:p>
            <a:r>
              <a:rPr lang="fr-FR" b="1" u="sng" dirty="0" err="1" smtClean="0">
                <a:hlinkClick r:id="rId3"/>
              </a:rPr>
              <a:t>waleed</a:t>
            </a:r>
            <a:r>
              <a:rPr lang="fr-FR" b="1" u="sng" dirty="0" smtClean="0">
                <a:hlinkClick r:id="rId3"/>
              </a:rPr>
              <a:t>@</a:t>
            </a:r>
            <a:r>
              <a:rPr lang="fr-FR" b="1" u="sng" dirty="0" err="1" smtClean="0">
                <a:hlinkClick r:id="rId3"/>
              </a:rPr>
              <a:t>SunShine</a:t>
            </a:r>
            <a:r>
              <a:rPr lang="fr-FR" b="1" u="sng" dirty="0" smtClean="0">
                <a:hlinkClick r:id="rId3"/>
              </a:rPr>
              <a:t>-</a:t>
            </a:r>
            <a:r>
              <a:rPr lang="fr-FR" b="1" u="sng" dirty="0" err="1" smtClean="0">
                <a:hlinkClick r:id="rId3"/>
              </a:rPr>
              <a:t>sacom</a:t>
            </a:r>
            <a:endParaRPr lang="en-US" dirty="0" smtClean="0"/>
          </a:p>
          <a:p>
            <a:r>
              <a:rPr lang="fr-FR" u="sng" dirty="0" smtClean="0">
                <a:hlinkClick r:id="rId4"/>
              </a:rPr>
              <a:t>www.SaudiLada.com</a:t>
            </a:r>
            <a:endParaRPr lang="en-US" dirty="0" smtClean="0"/>
          </a:p>
          <a:p>
            <a:r>
              <a:rPr lang="en-US" b="1" dirty="0" smtClean="0">
                <a:hlinkClick r:id="rId5"/>
              </a:rPr>
              <a:t>www.iassure.in</a:t>
            </a:r>
            <a:r>
              <a:rPr lang="en-US" dirty="0" smtClean="0"/>
              <a:t> </a:t>
            </a:r>
            <a:endParaRPr lang="en-US" dirty="0"/>
          </a:p>
        </p:txBody>
      </p:sp>
      <p:pic>
        <p:nvPicPr>
          <p:cNvPr id="6" name="Picture 4" descr="C:\Documents and Settings\user\Desktop\icons\s_handshake3.jpg"/>
          <p:cNvPicPr>
            <a:picLocks noChangeAspect="1" noChangeArrowheads="1"/>
          </p:cNvPicPr>
          <p:nvPr/>
        </p:nvPicPr>
        <p:blipFill>
          <a:blip r:embed="rId6" cstate="print"/>
          <a:srcRect/>
          <a:stretch>
            <a:fillRect/>
          </a:stretch>
        </p:blipFill>
        <p:spPr bwMode="auto">
          <a:xfrm>
            <a:off x="971600" y="2132856"/>
            <a:ext cx="1920213" cy="144016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451</TotalTime>
  <Words>1975</Words>
  <Application>Microsoft Office PowerPoint</Application>
  <PresentationFormat>On-screen Show (4:3)</PresentationFormat>
  <Paragraphs>519</Paragraphs>
  <Slides>30</Slides>
  <Notes>1</Notes>
  <HiddenSlides>0</HiddenSlides>
  <MMClips>0</MMClips>
  <ScaleCrop>false</ScaleCrop>
  <HeadingPairs>
    <vt:vector size="6" baseType="variant">
      <vt:variant>
        <vt:lpstr>Theme</vt:lpstr>
      </vt:variant>
      <vt:variant>
        <vt:i4>1</vt:i4>
      </vt:variant>
      <vt:variant>
        <vt:lpstr>Embedded OLE Servers</vt:lpstr>
      </vt:variant>
      <vt:variant>
        <vt:i4>0</vt:i4>
      </vt:variant>
      <vt:variant>
        <vt:lpstr>Slide Titles</vt:lpstr>
      </vt:variant>
      <vt:variant>
        <vt:i4>30</vt:i4>
      </vt:variant>
    </vt:vector>
  </HeadingPairs>
  <TitlesOfParts>
    <vt:vector size="31" baseType="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wellcome</dc:creator>
  <cp:lastModifiedBy>Khalid</cp:lastModifiedBy>
  <cp:revision>58</cp:revision>
  <dcterms:created xsi:type="dcterms:W3CDTF">2010-08-10T12:22:57Z</dcterms:created>
  <dcterms:modified xsi:type="dcterms:W3CDTF">2011-01-09T06:17:33Z</dcterms:modified>
</cp:coreProperties>
</file>